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65" r:id="rId4"/>
    <p:sldId id="263" r:id="rId5"/>
    <p:sldId id="290" r:id="rId6"/>
    <p:sldId id="266" r:id="rId7"/>
    <p:sldId id="267" r:id="rId8"/>
    <p:sldId id="264" r:id="rId9"/>
    <p:sldId id="259" r:id="rId10"/>
    <p:sldId id="286" r:id="rId11"/>
    <p:sldId id="268" r:id="rId12"/>
    <p:sldId id="258" r:id="rId13"/>
    <p:sldId id="260" r:id="rId14"/>
    <p:sldId id="281" r:id="rId15"/>
    <p:sldId id="304" r:id="rId16"/>
    <p:sldId id="303" r:id="rId17"/>
    <p:sldId id="302" r:id="rId18"/>
    <p:sldId id="305" r:id="rId19"/>
    <p:sldId id="298" r:id="rId20"/>
    <p:sldId id="306" r:id="rId21"/>
    <p:sldId id="299" r:id="rId22"/>
    <p:sldId id="307" r:id="rId23"/>
    <p:sldId id="300" r:id="rId24"/>
    <p:sldId id="308" r:id="rId25"/>
    <p:sldId id="301" r:id="rId26"/>
    <p:sldId id="309" r:id="rId27"/>
    <p:sldId id="275" r:id="rId28"/>
    <p:sldId id="274" r:id="rId29"/>
    <p:sldId id="276" r:id="rId30"/>
    <p:sldId id="277" r:id="rId31"/>
    <p:sldId id="278" r:id="rId32"/>
    <p:sldId id="279" r:id="rId33"/>
    <p:sldId id="289" r:id="rId34"/>
    <p:sldId id="291" r:id="rId35"/>
    <p:sldId id="310" r:id="rId36"/>
    <p:sldId id="311" r:id="rId37"/>
    <p:sldId id="293" r:id="rId38"/>
    <p:sldId id="294" r:id="rId39"/>
    <p:sldId id="312" r:id="rId40"/>
    <p:sldId id="313" r:id="rId41"/>
    <p:sldId id="297" r:id="rId42"/>
    <p:sldId id="314" r:id="rId43"/>
    <p:sldId id="315" r:id="rId44"/>
    <p:sldId id="316" r:id="rId45"/>
    <p:sldId id="325" r:id="rId46"/>
    <p:sldId id="326" r:id="rId47"/>
    <p:sldId id="327" r:id="rId48"/>
    <p:sldId id="328" r:id="rId49"/>
    <p:sldId id="317" r:id="rId50"/>
    <p:sldId id="318" r:id="rId51"/>
    <p:sldId id="319" r:id="rId52"/>
    <p:sldId id="320" r:id="rId53"/>
    <p:sldId id="321" r:id="rId54"/>
    <p:sldId id="322" r:id="rId55"/>
    <p:sldId id="323" r:id="rId56"/>
    <p:sldId id="324" r:id="rId57"/>
    <p:sldId id="288" r:id="rId58"/>
    <p:sldId id="280" r:id="rId59"/>
    <p:sldId id="292" r:id="rId60"/>
    <p:sldId id="287" r:id="rId61"/>
    <p:sldId id="295" r:id="rId62"/>
    <p:sldId id="296"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6"/>
  </p:normalViewPr>
  <p:slideViewPr>
    <p:cSldViewPr snapToGrid="0" snapToObjects="1">
      <p:cViewPr>
        <p:scale>
          <a:sx n="70" d="100"/>
          <a:sy n="70" d="100"/>
        </p:scale>
        <p:origin x="-1302" y="3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65778" y="898823"/>
            <a:ext cx="4936744" cy="1470025"/>
          </a:xfrm>
        </p:spPr>
        <p:txBody>
          <a:bodyPr anchor="t" anchorCtr="0">
            <a:noAutofit/>
          </a:bodyPr>
          <a:lstStyle>
            <a:lvl1pPr algn="r">
              <a:defRPr sz="4800" baseline="0">
                <a:solidFill>
                  <a:schemeClr val="bg1"/>
                </a:solidFill>
                <a:latin typeface="Gotham-Book"/>
              </a:defRPr>
            </a:lvl1pPr>
          </a:lstStyle>
          <a:p>
            <a:r>
              <a:rPr lang="en-US" dirty="0"/>
              <a:t>Click to edit Master Title</a:t>
            </a:r>
          </a:p>
        </p:txBody>
      </p:sp>
      <p:sp>
        <p:nvSpPr>
          <p:cNvPr id="3" name="Subtitle 2"/>
          <p:cNvSpPr>
            <a:spLocks noGrp="1"/>
          </p:cNvSpPr>
          <p:nvPr>
            <p:ph type="subTitle" idx="1" hasCustomPrompt="1"/>
          </p:nvPr>
        </p:nvSpPr>
        <p:spPr>
          <a:xfrm>
            <a:off x="3579184" y="2368848"/>
            <a:ext cx="5023338" cy="1122032"/>
          </a:xfrm>
        </p:spPr>
        <p:txBody>
          <a:bodyPr>
            <a:normAutofit/>
          </a:bodyPr>
          <a:lstStyle>
            <a:lvl1pPr marL="0" indent="0" algn="r">
              <a:buNone/>
              <a:defRPr sz="1600" cap="all" baseline="0">
                <a:solidFill>
                  <a:schemeClr val="tx1">
                    <a:lumMod val="65000"/>
                    <a:lumOff val="35000"/>
                  </a:schemeClr>
                </a:solidFill>
                <a:latin typeface="Gotham-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a:t>
            </a:r>
          </a:p>
        </p:txBody>
      </p:sp>
      <p:sp>
        <p:nvSpPr>
          <p:cNvPr id="4" name="Date Placeholder 3"/>
          <p:cNvSpPr>
            <a:spLocks noGrp="1"/>
          </p:cNvSpPr>
          <p:nvPr>
            <p:ph type="dt" sz="half" idx="10"/>
          </p:nvPr>
        </p:nvSpPr>
        <p:spPr/>
        <p:txBody>
          <a:bodyPr/>
          <a:lstStyle/>
          <a:p>
            <a:fld id="{B46A8BA3-0F37-AA49-95E8-82C1CABE9353}" type="datetimeFigureOut">
              <a:rPr lang="en-US" smtClean="0"/>
              <a:pPr/>
              <a:t>4/30/2018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3FD53-BAF0-134B-87AB-03C5D39B7FAC}" type="slidenum">
              <a:rPr lang="en-US" smtClean="0"/>
              <a:pPr/>
              <a:t>‹#›</a:t>
            </a:fld>
            <a:endParaRPr lang="en-US"/>
          </a:p>
        </p:txBody>
      </p:sp>
    </p:spTree>
    <p:extLst>
      <p:ext uri="{BB962C8B-B14F-4D97-AF65-F5344CB8AC3E}">
        <p14:creationId xmlns="" xmlns:p14="http://schemas.microsoft.com/office/powerpoint/2010/main" val="160906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head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57395"/>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a:p>
            <a:pPr lvl="1"/>
            <a:r>
              <a:rPr lang="en-US" dirty="0"/>
              <a:t>Paragraph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 xmlns:p14="http://schemas.microsoft.com/office/powerpoint/2010/main" val="617046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 text and righ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10"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11" name="Content Placeholder 2"/>
          <p:cNvSpPr>
            <a:spLocks noGrp="1"/>
          </p:cNvSpPr>
          <p:nvPr>
            <p:ph idx="12" hasCustomPrompt="1"/>
          </p:nvPr>
        </p:nvSpPr>
        <p:spPr>
          <a:xfrm>
            <a:off x="4579816"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12" name="Picture Placeholder 2"/>
          <p:cNvSpPr>
            <a:spLocks noGrp="1"/>
          </p:cNvSpPr>
          <p:nvPr>
            <p:ph type="pic" idx="13"/>
          </p:nvPr>
        </p:nvSpPr>
        <p:spPr>
          <a:xfrm>
            <a:off x="457200"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 xmlns:p14="http://schemas.microsoft.com/office/powerpoint/2010/main" val="309875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ubhead, text and left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544897"/>
          </a:xfrm>
        </p:spPr>
        <p:txBody>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686565"/>
            <a:ext cx="3992910" cy="3253127"/>
          </a:xfrm>
        </p:spPr>
        <p:txBody>
          <a:bodyPr>
            <a:normAutofit/>
          </a:bodyPr>
          <a:lstStyle>
            <a:lvl1pPr marL="0" indent="0">
              <a:buFontTx/>
              <a:buNone/>
              <a:defRPr sz="2700">
                <a:solidFill>
                  <a:schemeClr val="tx1"/>
                </a:solidFill>
                <a:latin typeface="Gotham-Book"/>
              </a:defRPr>
            </a:lvl1pPr>
            <a:lvl2pPr marL="0" indent="0">
              <a:spcBef>
                <a:spcPts val="48"/>
              </a:spcBef>
              <a:buFontTx/>
              <a:buNone/>
              <a:defRPr sz="2700">
                <a:latin typeface="Gotham-Book"/>
              </a:defRPr>
            </a:lvl2pPr>
          </a:lstStyle>
          <a:p>
            <a:pPr lvl="0"/>
            <a:r>
              <a:rPr lang="en-US" dirty="0"/>
              <a:t>Paragraph text</a:t>
            </a:r>
          </a:p>
        </p:txBody>
      </p:sp>
      <p:sp>
        <p:nvSpPr>
          <p:cNvPr id="8" name="Picture Placeholder 2"/>
          <p:cNvSpPr>
            <a:spLocks noGrp="1"/>
          </p:cNvSpPr>
          <p:nvPr>
            <p:ph type="pic" idx="13"/>
          </p:nvPr>
        </p:nvSpPr>
        <p:spPr>
          <a:xfrm>
            <a:off x="4900022" y="2830894"/>
            <a:ext cx="3672704" cy="3108798"/>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0"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 xmlns:p14="http://schemas.microsoft.com/office/powerpoint/2010/main" val="738843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head, three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6" name="Content Placeholder 2"/>
          <p:cNvSpPr>
            <a:spLocks noGrp="1"/>
          </p:cNvSpPr>
          <p:nvPr>
            <p:ph idx="12" hasCustomPrompt="1"/>
          </p:nvPr>
        </p:nvSpPr>
        <p:spPr>
          <a:xfrm>
            <a:off x="457200" y="2066530"/>
            <a:ext cx="8115526" cy="663909"/>
          </a:xfrm>
        </p:spPr>
        <p:txBody>
          <a:bodyPr>
            <a:normAutofit/>
          </a:bodyPr>
          <a:lstStyle>
            <a:lvl1pPr marL="0" indent="0">
              <a:buFontTx/>
              <a:buNone/>
              <a:defRPr sz="3000">
                <a:solidFill>
                  <a:srgbClr val="FF0000"/>
                </a:solidFill>
                <a:latin typeface="Gotham-Book"/>
              </a:defRPr>
            </a:lvl1pPr>
            <a:lvl2pPr marL="0" indent="0">
              <a:spcBef>
                <a:spcPts val="48"/>
              </a:spcBef>
              <a:buFontTx/>
              <a:buNone/>
              <a:defRPr sz="2700">
                <a:latin typeface="Gotham-Book"/>
              </a:defRPr>
            </a:lvl2pPr>
          </a:lstStyle>
          <a:p>
            <a:pPr lvl="0"/>
            <a:r>
              <a:rPr lang="en-US" dirty="0"/>
              <a:t>Click to edit subhead text</a:t>
            </a:r>
          </a:p>
        </p:txBody>
      </p:sp>
      <p:sp>
        <p:nvSpPr>
          <p:cNvPr id="8" name="Picture Placeholder 2"/>
          <p:cNvSpPr>
            <a:spLocks noGrp="1"/>
          </p:cNvSpPr>
          <p:nvPr>
            <p:ph type="pic" idx="13"/>
          </p:nvPr>
        </p:nvSpPr>
        <p:spPr>
          <a:xfrm>
            <a:off x="457200"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7" name="Picture Placeholder 2"/>
          <p:cNvSpPr>
            <a:spLocks noGrp="1"/>
          </p:cNvSpPr>
          <p:nvPr>
            <p:ph type="pic" idx="14"/>
          </p:nvPr>
        </p:nvSpPr>
        <p:spPr>
          <a:xfrm>
            <a:off x="3289574"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9" name="Picture Placeholder 2"/>
          <p:cNvSpPr>
            <a:spLocks noGrp="1"/>
          </p:cNvSpPr>
          <p:nvPr>
            <p:ph type="pic" idx="15"/>
          </p:nvPr>
        </p:nvSpPr>
        <p:spPr>
          <a:xfrm>
            <a:off x="6121949" y="2730439"/>
            <a:ext cx="2450777" cy="2934676"/>
          </a:xfrm>
          <a:solidFill>
            <a:schemeClr val="accent4"/>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12"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 xmlns:p14="http://schemas.microsoft.com/office/powerpoint/2010/main" val="2053119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3 subhead levels,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149230"/>
            <a:ext cx="8115526" cy="3976933"/>
          </a:xfrm>
        </p:spPr>
        <p:txBody>
          <a:bodyPr/>
          <a:lstStyle>
            <a:lvl1pPr marL="0" indent="0">
              <a:buFontTx/>
              <a:buNone/>
              <a:defRPr sz="3000" baseline="0">
                <a:solidFill>
                  <a:srgbClr val="FF0000"/>
                </a:solidFill>
                <a:latin typeface="Gotham-Book"/>
              </a:defRPr>
            </a:lvl1pPr>
            <a:lvl2pPr marL="0" indent="0">
              <a:spcBef>
                <a:spcPts val="48"/>
              </a:spcBef>
              <a:buFontTx/>
              <a:buNone/>
              <a:defRPr sz="2700" baseline="0">
                <a:latin typeface="Gotham-Book"/>
              </a:defRPr>
            </a:lvl2pPr>
            <a:lvl3pPr marL="0" indent="0">
              <a:spcBef>
                <a:spcPts val="1632"/>
              </a:spcBef>
              <a:buFontTx/>
              <a:buNone/>
              <a:defRPr sz="1800" cap="all" baseline="0">
                <a:latin typeface="Gotham-Medium"/>
              </a:defRPr>
            </a:lvl3pPr>
            <a:lvl4pPr marL="0" indent="0">
              <a:spcBef>
                <a:spcPts val="984"/>
              </a:spcBef>
              <a:buFontTx/>
              <a:buNone/>
              <a:defRPr sz="1600" b="0" i="0" cap="all" baseline="0">
                <a:latin typeface="Gotham-MediumItalic"/>
              </a:defRPr>
            </a:lvl4pPr>
          </a:lstStyle>
          <a:p>
            <a:pPr lvl="0"/>
            <a:r>
              <a:rPr lang="en-US" dirty="0"/>
              <a:t>Subhead level one</a:t>
            </a:r>
          </a:p>
          <a:p>
            <a:pPr lvl="1"/>
            <a:r>
              <a:rPr lang="en-US" dirty="0"/>
              <a:t>Main text</a:t>
            </a:r>
          </a:p>
          <a:p>
            <a:pPr lvl="2"/>
            <a:r>
              <a:rPr lang="en-US" dirty="0"/>
              <a:t>Subhead level two</a:t>
            </a:r>
          </a:p>
          <a:p>
            <a:pPr lvl="1"/>
            <a:r>
              <a:rPr lang="en-US" dirty="0"/>
              <a:t>Main text</a:t>
            </a:r>
          </a:p>
          <a:p>
            <a:pPr lvl="3"/>
            <a:r>
              <a:rPr lang="en-US" dirty="0"/>
              <a:t>Subhead level three</a:t>
            </a:r>
          </a:p>
          <a:p>
            <a:pPr lvl="1"/>
            <a:r>
              <a:rPr lang="en-US" dirty="0"/>
              <a:t>Main text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 xmlns:p14="http://schemas.microsoft.com/office/powerpoint/2010/main" val="135956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Five levels">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207846"/>
            <a:ext cx="8115526" cy="3918318"/>
          </a:xfrm>
        </p:spPr>
        <p:txBody>
          <a:bodyPr/>
          <a:lstStyle>
            <a:lvl1pPr marL="0" indent="-228600">
              <a:buClr>
                <a:srgbClr val="FF0000"/>
              </a:buClr>
              <a:buFont typeface="Wingdings" charset="2"/>
              <a:buChar char="§"/>
              <a:defRPr sz="2700" baseline="0">
                <a:solidFill>
                  <a:schemeClr val="tx1"/>
                </a:solidFill>
                <a:latin typeface="Gotham-Medium"/>
              </a:defRPr>
            </a:lvl1pPr>
            <a:lvl2pPr marL="466344" indent="-164592">
              <a:spcBef>
                <a:spcPts val="1248"/>
              </a:spcBef>
              <a:buClr>
                <a:srgbClr val="FF0000"/>
              </a:buClr>
              <a:buFont typeface="Wingdings" charset="2"/>
              <a:buChar char="§"/>
              <a:defRPr sz="1800" cap="all" baseline="0">
                <a:latin typeface="Gotham-Medium"/>
              </a:defRPr>
            </a:lvl2pPr>
            <a:lvl3pPr marL="0" indent="-192024">
              <a:spcBef>
                <a:spcPts val="1032"/>
              </a:spcBef>
              <a:buClr>
                <a:srgbClr val="FF0000"/>
              </a:buClr>
              <a:buSzPct val="100000"/>
              <a:buFont typeface="Wingdings" charset="2"/>
              <a:buChar char="§"/>
              <a:defRPr sz="2700" cap="none" baseline="0">
                <a:latin typeface="Gotham-Medium"/>
              </a:defRPr>
            </a:lvl3pPr>
            <a:lvl4pPr marL="752094" indent="-137160">
              <a:spcBef>
                <a:spcPts val="984"/>
              </a:spcBef>
              <a:buClr>
                <a:srgbClr val="FF0000"/>
              </a:buClr>
              <a:buSzPct val="100000"/>
              <a:buFont typeface="Wingdings" charset="2"/>
              <a:buChar char="§"/>
              <a:defRPr sz="1600" b="0" i="0" cap="all" baseline="0">
                <a:latin typeface="Gotham-MediumItalic"/>
              </a:defRPr>
            </a:lvl4pPr>
            <a:lvl5pPr marL="1197864" marR="0" indent="-137160" algn="l" defTabSz="457200" rtl="0" eaLnBrk="1" fontAlgn="auto" latinLnBrk="0" hangingPunct="1">
              <a:lnSpc>
                <a:spcPct val="100000"/>
              </a:lnSpc>
              <a:spcBef>
                <a:spcPts val="984"/>
              </a:spcBef>
              <a:spcAft>
                <a:spcPts val="0"/>
              </a:spcAft>
              <a:buClr>
                <a:srgbClr val="FF0000"/>
              </a:buClr>
              <a:buSzPct val="100000"/>
              <a:buFont typeface="Wingdings" charset="2"/>
              <a:buChar char="§"/>
              <a:tabLst/>
              <a:defRPr sz="1200" b="1" i="0" cap="all" baseline="0">
                <a:latin typeface="Gotham"/>
              </a:defRPr>
            </a:lvl5pPr>
            <a:lvl6pPr marL="1600200" indent="-91440">
              <a:spcBef>
                <a:spcPts val="888"/>
              </a:spcBef>
              <a:buClr>
                <a:srgbClr val="FF0000"/>
              </a:buClr>
              <a:buSzPct val="100000"/>
              <a:buFont typeface="Wingdings" charset="2"/>
              <a:buChar char="§"/>
              <a:defRPr sz="1000" b="1" i="1" cap="all" baseline="0">
                <a:latin typeface="Gotham"/>
              </a:defRPr>
            </a:lvl6pPr>
          </a:lstStyle>
          <a:p>
            <a:pPr lvl="0"/>
            <a:r>
              <a:rPr lang="en-US" dirty="0"/>
              <a:t>First level bullet</a:t>
            </a:r>
          </a:p>
          <a:p>
            <a:pPr lvl="1"/>
            <a:r>
              <a:rPr lang="en-US" dirty="0"/>
              <a:t>Second level bullet</a:t>
            </a:r>
          </a:p>
          <a:p>
            <a:pPr lvl="3"/>
            <a:r>
              <a:rPr lang="en-US" dirty="0"/>
              <a:t>Third level bullet</a:t>
            </a:r>
          </a:p>
          <a:p>
            <a:pPr lvl="4"/>
            <a:r>
              <a:rPr lang="en-US" dirty="0"/>
              <a:t>Fourth level bullet</a:t>
            </a:r>
          </a:p>
          <a:p>
            <a:pPr lvl="5"/>
            <a:r>
              <a:rPr lang="en-US" dirty="0"/>
              <a:t>Fifth level Bullet</a:t>
            </a:r>
          </a:p>
        </p:txBody>
      </p:sp>
      <p:sp>
        <p:nvSpPr>
          <p:cNvPr id="5" name="Footer Placeholder 4"/>
          <p:cNvSpPr>
            <a:spLocks noGrp="1"/>
          </p:cNvSpPr>
          <p:nvPr>
            <p:ph type="ftr" sz="quarter" idx="11"/>
          </p:nvPr>
        </p:nvSpPr>
        <p:spPr>
          <a:xfrm>
            <a:off x="457200" y="6173787"/>
            <a:ext cx="5562600" cy="365125"/>
          </a:xfrm>
        </p:spPr>
        <p:txBody>
          <a:bodyPr/>
          <a:lstStyle/>
          <a:p>
            <a:endParaRPr lang="en-US" dirty="0"/>
          </a:p>
        </p:txBody>
      </p:sp>
      <p:sp>
        <p:nvSpPr>
          <p:cNvPr id="8" name="Title 9"/>
          <p:cNvSpPr>
            <a:spLocks noGrp="1"/>
          </p:cNvSpPr>
          <p:nvPr>
            <p:ph type="title" hasCustomPrompt="1"/>
          </p:nvPr>
        </p:nvSpPr>
        <p:spPr>
          <a:xfrm>
            <a:off x="457201" y="274638"/>
            <a:ext cx="8115526" cy="1133600"/>
          </a:xfrm>
        </p:spPr>
        <p:txBody>
          <a:bodyPr anchor="b" anchorCtr="0"/>
          <a:lstStyle>
            <a:lvl1pPr algn="r">
              <a:defRPr/>
            </a:lvl1pPr>
          </a:lstStyle>
          <a:p>
            <a:r>
              <a:rPr lang="en-US" dirty="0"/>
              <a:t>Click to edit headline</a:t>
            </a:r>
          </a:p>
        </p:txBody>
      </p:sp>
    </p:spTree>
    <p:extLst>
      <p:ext uri="{BB962C8B-B14F-4D97-AF65-F5344CB8AC3E}">
        <p14:creationId xmlns="" xmlns:p14="http://schemas.microsoft.com/office/powerpoint/2010/main" val="1565603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Book"/>
              </a:defRPr>
            </a:lvl1pPr>
          </a:lstStyle>
          <a:p>
            <a:fld id="{BB3D0CD8-6641-2E43-B714-5EAF9E86794F}" type="datetimeFigureOut">
              <a:rPr lang="en-US" smtClean="0"/>
              <a:pPr/>
              <a:t>4/30/2018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Book"/>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Book"/>
              </a:defRPr>
            </a:lvl1pPr>
          </a:lstStyle>
          <a:p>
            <a:fld id="{9614832F-5A0F-8342-BE4D-81B1081A4AA4}" type="slidenum">
              <a:rPr lang="en-US" smtClean="0"/>
              <a:pPr/>
              <a:t>‹#›</a:t>
            </a:fld>
            <a:endParaRPr lang="en-US" dirty="0"/>
          </a:p>
        </p:txBody>
      </p:sp>
    </p:spTree>
    <p:extLst>
      <p:ext uri="{BB962C8B-B14F-4D97-AF65-F5344CB8AC3E}">
        <p14:creationId xmlns="" xmlns:p14="http://schemas.microsoft.com/office/powerpoint/2010/main" val="204048303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Lst>
  <p:txStyles>
    <p:titleStyle>
      <a:lvl1pPr algn="ctr" defTabSz="457200" rtl="0" eaLnBrk="1" latinLnBrk="0" hangingPunct="1">
        <a:spcBef>
          <a:spcPct val="0"/>
        </a:spcBef>
        <a:buNone/>
        <a:defRPr sz="4400" kern="1200">
          <a:solidFill>
            <a:schemeClr val="tx1"/>
          </a:solidFill>
          <a:latin typeface="Gotham-Book"/>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Book"/>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otham-Book"/>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otham-Book"/>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Gotham-Book"/>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portswigger.net/burp/help/sequencer" TargetMode="External"/><Relationship Id="rId3" Type="http://schemas.openxmlformats.org/officeDocument/2006/relationships/hyperlink" Target="https://portswigger.net/burp/help/proxy" TargetMode="External"/><Relationship Id="rId7" Type="http://schemas.openxmlformats.org/officeDocument/2006/relationships/hyperlink" Target="https://portswigger.net/burp/help/repeater" TargetMode="External"/><Relationship Id="rId2" Type="http://schemas.openxmlformats.org/officeDocument/2006/relationships/hyperlink" Target="https://portswigger.net/burp/help/target" TargetMode="External"/><Relationship Id="rId1" Type="http://schemas.openxmlformats.org/officeDocument/2006/relationships/slideLayout" Target="../slideLayouts/slideLayout2.xml"/><Relationship Id="rId6" Type="http://schemas.openxmlformats.org/officeDocument/2006/relationships/hyperlink" Target="https://portswigger.net/burp/help/intruder" TargetMode="External"/><Relationship Id="rId11" Type="http://schemas.openxmlformats.org/officeDocument/2006/relationships/hyperlink" Target="https://portswigger.net/burp/help/extender" TargetMode="External"/><Relationship Id="rId5" Type="http://schemas.openxmlformats.org/officeDocument/2006/relationships/hyperlink" Target="https://portswigger.net/burp/help/scanner" TargetMode="External"/><Relationship Id="rId10" Type="http://schemas.openxmlformats.org/officeDocument/2006/relationships/hyperlink" Target="https://portswigger.net/burp/help/comparer" TargetMode="External"/><Relationship Id="rId4" Type="http://schemas.openxmlformats.org/officeDocument/2006/relationships/hyperlink" Target="https://portswigger.net/burp/help/spider" TargetMode="External"/><Relationship Id="rId9" Type="http://schemas.openxmlformats.org/officeDocument/2006/relationships/hyperlink" Target="https://portswigger.net/burp/help/decod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Burp_suite" TargetMode="External"/><Relationship Id="rId2" Type="http://schemas.openxmlformats.org/officeDocument/2006/relationships/hyperlink" Target="http://resources.infosecinstitute.com/burp-suite-walkthrough/" TargetMode="External"/><Relationship Id="rId1" Type="http://schemas.openxmlformats.org/officeDocument/2006/relationships/slideLayout" Target="../slideLayouts/slideLayout2.xml"/><Relationship Id="rId5" Type="http://schemas.openxmlformats.org/officeDocument/2006/relationships/hyperlink" Target="http://resources.infosecinstitute.com/pentesting-mobile-applications-burpsuite/" TargetMode="External"/><Relationship Id="rId4" Type="http://schemas.openxmlformats.org/officeDocument/2006/relationships/hyperlink" Target="https://portswigger.net/burp/help/suite_gettingstarted"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Burp Suite</a:t>
            </a:r>
          </a:p>
        </p:txBody>
      </p:sp>
      <p:sp>
        <p:nvSpPr>
          <p:cNvPr id="3" name="Subtitle 2"/>
          <p:cNvSpPr>
            <a:spLocks noGrp="1"/>
          </p:cNvSpPr>
          <p:nvPr>
            <p:ph type="subTitle" idx="1"/>
          </p:nvPr>
        </p:nvSpPr>
        <p:spPr/>
        <p:txBody>
          <a:bodyPr/>
          <a:lstStyle/>
          <a:p>
            <a:r>
              <a:rPr lang="en-US" dirty="0" err="1"/>
              <a:t>Dheepshika</a:t>
            </a:r>
            <a:r>
              <a:rPr lang="en-US" dirty="0"/>
              <a:t> </a:t>
            </a:r>
            <a:r>
              <a:rPr lang="en-US" dirty="0" err="1"/>
              <a:t>Raghunathan</a:t>
            </a:r>
            <a:endParaRPr lang="en-US" dirty="0"/>
          </a:p>
          <a:p>
            <a:r>
              <a:rPr lang="en-US" dirty="0"/>
              <a:t>Sai MADHAV RAJU </a:t>
            </a:r>
            <a:r>
              <a:rPr lang="en-US" dirty="0" err="1"/>
              <a:t>Goriparthi</a:t>
            </a:r>
            <a:endParaRPr lang="en-US" dirty="0"/>
          </a:p>
        </p:txBody>
      </p:sp>
    </p:spTree>
    <p:extLst>
      <p:ext uri="{BB962C8B-B14F-4D97-AF65-F5344CB8AC3E}">
        <p14:creationId xmlns="" xmlns:p14="http://schemas.microsoft.com/office/powerpoint/2010/main" val="895557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2"/>
          </p:nvPr>
        </p:nvSpPr>
        <p:spPr>
          <a:xfrm>
            <a:off x="893930" y="5172501"/>
            <a:ext cx="7678797" cy="955343"/>
          </a:xfrm>
        </p:spPr>
        <p:txBody>
          <a:bodyPr/>
          <a:lstStyle/>
          <a:p>
            <a:r>
              <a:rPr lang="en-IN" dirty="0"/>
              <a:t>This tab stores a tree of the target application</a:t>
            </a:r>
          </a:p>
        </p:txBody>
      </p:sp>
      <p:sp>
        <p:nvSpPr>
          <p:cNvPr id="5" name="Title 4"/>
          <p:cNvSpPr>
            <a:spLocks noGrp="1"/>
          </p:cNvSpPr>
          <p:nvPr>
            <p:ph type="title"/>
          </p:nvPr>
        </p:nvSpPr>
        <p:spPr>
          <a:xfrm>
            <a:off x="457201" y="300251"/>
            <a:ext cx="8115526" cy="930566"/>
          </a:xfrm>
        </p:spPr>
        <p:txBody>
          <a:bodyPr/>
          <a:lstStyle/>
          <a:p>
            <a:r>
              <a:rPr lang="en-IN" dirty="0"/>
              <a:t>Target</a:t>
            </a:r>
          </a:p>
        </p:txBody>
      </p:sp>
      <p:pic>
        <p:nvPicPr>
          <p:cNvPr id="22531" name="Picture 3"/>
          <p:cNvPicPr>
            <a:picLocks noChangeAspect="1" noChangeArrowheads="1"/>
          </p:cNvPicPr>
          <p:nvPr/>
        </p:nvPicPr>
        <p:blipFill>
          <a:blip r:embed="rId2"/>
          <a:srcRect/>
          <a:stretch>
            <a:fillRect/>
          </a:stretch>
        </p:blipFill>
        <p:spPr bwMode="auto">
          <a:xfrm>
            <a:off x="1262419" y="1441703"/>
            <a:ext cx="6198519" cy="356702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73050" indent="-273050">
              <a:buFont typeface="Arial" pitchFamily="34" charset="0"/>
              <a:buChar char="•"/>
            </a:pPr>
            <a:r>
              <a:rPr lang="en-IN" dirty="0">
                <a:solidFill>
                  <a:schemeClr val="tx1"/>
                </a:solidFill>
              </a:rPr>
              <a:t>Used to crawl a given website</a:t>
            </a:r>
          </a:p>
          <a:p>
            <a:pPr marL="273050" indent="-273050">
              <a:buFont typeface="Arial" pitchFamily="34" charset="0"/>
              <a:buChar char="•"/>
            </a:pPr>
            <a:r>
              <a:rPr lang="en-IN" dirty="0">
                <a:solidFill>
                  <a:schemeClr val="tx1"/>
                </a:solidFill>
              </a:rPr>
              <a:t>Can be used to find hidden pages and contents</a:t>
            </a:r>
          </a:p>
          <a:p>
            <a:pPr marL="273050" indent="-273050">
              <a:buFont typeface="Arial" pitchFamily="34" charset="0"/>
              <a:buChar char="•"/>
            </a:pPr>
            <a:r>
              <a:rPr lang="en-IN" dirty="0">
                <a:solidFill>
                  <a:schemeClr val="tx1"/>
                </a:solidFill>
              </a:rPr>
              <a:t>Passive crawling</a:t>
            </a:r>
          </a:p>
          <a:p>
            <a:pPr marL="273050" indent="-273050">
              <a:buFont typeface="Arial" pitchFamily="34" charset="0"/>
              <a:buChar char="•"/>
            </a:pPr>
            <a:r>
              <a:rPr lang="en-IN" dirty="0">
                <a:solidFill>
                  <a:schemeClr val="tx1"/>
                </a:solidFill>
              </a:rPr>
              <a:t>Submits forms automatically</a:t>
            </a:r>
          </a:p>
        </p:txBody>
      </p:sp>
      <p:sp>
        <p:nvSpPr>
          <p:cNvPr id="3" name="Title 2"/>
          <p:cNvSpPr>
            <a:spLocks noGrp="1"/>
          </p:cNvSpPr>
          <p:nvPr>
            <p:ph type="title"/>
          </p:nvPr>
        </p:nvSpPr>
        <p:spPr/>
        <p:txBody>
          <a:bodyPr/>
          <a:lstStyle/>
          <a:p>
            <a:r>
              <a:rPr lang="en-IN" dirty="0"/>
              <a:t>Spider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Spider</a:t>
            </a:r>
          </a:p>
        </p:txBody>
      </p:sp>
      <p:pic>
        <p:nvPicPr>
          <p:cNvPr id="6146" name="Picture 2"/>
          <p:cNvPicPr>
            <a:picLocks noGrp="1" noChangeAspect="1" noChangeArrowheads="1"/>
          </p:cNvPicPr>
          <p:nvPr>
            <p:ph idx="1"/>
          </p:nvPr>
        </p:nvPicPr>
        <p:blipFill>
          <a:blip r:embed="rId2"/>
          <a:srcRect/>
          <a:stretch>
            <a:fillRect/>
          </a:stretch>
        </p:blipFill>
        <p:spPr bwMode="auto">
          <a:xfrm>
            <a:off x="757551" y="1768826"/>
            <a:ext cx="7274013" cy="4204462"/>
          </a:xfrm>
          <a:prstGeom prst="rect">
            <a:avLst/>
          </a:prstGeom>
          <a:noFill/>
          <a:ln w="9525">
            <a:noFill/>
            <a:miter lim="800000"/>
            <a:headEnd/>
            <a:tailEnd/>
          </a:ln>
        </p:spPr>
      </p:pic>
    </p:spTree>
    <p:extLst>
      <p:ext uri="{BB962C8B-B14F-4D97-AF65-F5344CB8AC3E}">
        <p14:creationId xmlns="" xmlns:p14="http://schemas.microsoft.com/office/powerpoint/2010/main" val="2955400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Spider</a:t>
            </a:r>
          </a:p>
        </p:txBody>
      </p:sp>
      <p:pic>
        <p:nvPicPr>
          <p:cNvPr id="7170" name="Picture 2"/>
          <p:cNvPicPr>
            <a:picLocks noChangeAspect="1" noChangeArrowheads="1"/>
          </p:cNvPicPr>
          <p:nvPr/>
        </p:nvPicPr>
        <p:blipFill>
          <a:blip r:embed="rId2"/>
          <a:srcRect/>
          <a:stretch>
            <a:fillRect/>
          </a:stretch>
        </p:blipFill>
        <p:spPr bwMode="auto">
          <a:xfrm>
            <a:off x="689213" y="1596777"/>
            <a:ext cx="7513092" cy="4340764"/>
          </a:xfrm>
          <a:prstGeom prst="rect">
            <a:avLst/>
          </a:prstGeom>
          <a:noFill/>
          <a:ln w="9525">
            <a:noFill/>
            <a:miter lim="800000"/>
            <a:headEnd/>
            <a:tailEnd/>
          </a:ln>
        </p:spPr>
      </p:pic>
    </p:spTree>
    <p:extLst>
      <p:ext uri="{BB962C8B-B14F-4D97-AF65-F5344CB8AC3E}">
        <p14:creationId xmlns="" xmlns:p14="http://schemas.microsoft.com/office/powerpoint/2010/main" val="131414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149231"/>
            <a:ext cx="8115526" cy="2054280"/>
          </a:xfrm>
        </p:spPr>
        <p:txBody>
          <a:bodyPr/>
          <a:lstStyle/>
          <a:p>
            <a:pPr marL="355600" indent="-355600">
              <a:buFont typeface="Arial" pitchFamily="34" charset="0"/>
              <a:buChar char="•"/>
            </a:pPr>
            <a:r>
              <a:rPr lang="en-IN" dirty="0">
                <a:solidFill>
                  <a:schemeClr val="tx1"/>
                </a:solidFill>
              </a:rPr>
              <a:t>Exploiting vulnerabilities</a:t>
            </a:r>
          </a:p>
          <a:p>
            <a:pPr marL="355600" indent="-355600">
              <a:buFont typeface="Arial" pitchFamily="34" charset="0"/>
              <a:buChar char="•"/>
            </a:pPr>
            <a:r>
              <a:rPr lang="en-IN" dirty="0" err="1">
                <a:solidFill>
                  <a:schemeClr val="tx1"/>
                </a:solidFill>
              </a:rPr>
              <a:t>Fuzzing</a:t>
            </a:r>
            <a:endParaRPr lang="en-IN" dirty="0">
              <a:solidFill>
                <a:schemeClr val="tx1"/>
              </a:solidFill>
            </a:endParaRPr>
          </a:p>
          <a:p>
            <a:pPr marL="355600" indent="-355600">
              <a:buFont typeface="Arial" pitchFamily="34" charset="0"/>
              <a:buChar char="•"/>
            </a:pPr>
            <a:r>
              <a:rPr lang="en-IN" dirty="0">
                <a:solidFill>
                  <a:schemeClr val="tx1"/>
                </a:solidFill>
              </a:rPr>
              <a:t>Brute Forcing</a:t>
            </a:r>
          </a:p>
          <a:p>
            <a:pPr marL="355600" indent="-355600">
              <a:buFont typeface="Arial" pitchFamily="34" charset="0"/>
              <a:buChar char="•"/>
            </a:pPr>
            <a:endParaRPr lang="en-IN" dirty="0">
              <a:solidFill>
                <a:schemeClr val="tx1"/>
              </a:solidFill>
            </a:endParaRPr>
          </a:p>
        </p:txBody>
      </p:sp>
      <p:sp>
        <p:nvSpPr>
          <p:cNvPr id="3" name="Title 2"/>
          <p:cNvSpPr>
            <a:spLocks noGrp="1"/>
          </p:cNvSpPr>
          <p:nvPr>
            <p:ph type="title"/>
          </p:nvPr>
        </p:nvSpPr>
        <p:spPr/>
        <p:txBody>
          <a:bodyPr/>
          <a:lstStyle/>
          <a:p>
            <a:r>
              <a:rPr lang="en-IN" dirty="0"/>
              <a:t>Intruder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8FD726BB-C645-7240-A435-A0A4F55E3BEF}"/>
              </a:ext>
            </a:extLst>
          </p:cNvPr>
          <p:cNvPicPr>
            <a:picLocks noGrp="1" noChangeAspect="1"/>
          </p:cNvPicPr>
          <p:nvPr>
            <p:ph idx="1"/>
          </p:nvPr>
        </p:nvPicPr>
        <p:blipFill>
          <a:blip r:embed="rId2"/>
          <a:stretch>
            <a:fillRect/>
          </a:stretch>
        </p:blipFill>
        <p:spPr>
          <a:xfrm>
            <a:off x="803190" y="1408238"/>
            <a:ext cx="7769537" cy="4451308"/>
          </a:xfrm>
        </p:spPr>
      </p:pic>
      <p:sp>
        <p:nvSpPr>
          <p:cNvPr id="3" name="Title 2">
            <a:extLst>
              <a:ext uri="{FF2B5EF4-FFF2-40B4-BE49-F238E27FC236}">
                <a16:creationId xmlns="" xmlns:a16="http://schemas.microsoft.com/office/drawing/2014/main" id="{A15565C3-4C21-BE4E-BA3F-D69D286205ED}"/>
              </a:ext>
            </a:extLst>
          </p:cNvPr>
          <p:cNvSpPr>
            <a:spLocks noGrp="1"/>
          </p:cNvSpPr>
          <p:nvPr>
            <p:ph type="title"/>
          </p:nvPr>
        </p:nvSpPr>
        <p:spPr/>
        <p:txBody>
          <a:bodyPr/>
          <a:lstStyle/>
          <a:p>
            <a:r>
              <a:rPr lang="en-US" dirty="0"/>
              <a:t>Intruder</a:t>
            </a:r>
          </a:p>
        </p:txBody>
      </p:sp>
    </p:spTree>
    <p:extLst>
      <p:ext uri="{BB962C8B-B14F-4D97-AF65-F5344CB8AC3E}">
        <p14:creationId xmlns="" xmlns:p14="http://schemas.microsoft.com/office/powerpoint/2010/main" val="1572272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0EC8FFD-640A-1D4F-B2E0-9EF545A286AF}"/>
              </a:ext>
            </a:extLst>
          </p:cNvPr>
          <p:cNvPicPr>
            <a:picLocks noGrp="1" noChangeAspect="1"/>
          </p:cNvPicPr>
          <p:nvPr>
            <p:ph idx="1"/>
          </p:nvPr>
        </p:nvPicPr>
        <p:blipFill>
          <a:blip r:embed="rId2"/>
          <a:stretch>
            <a:fillRect/>
          </a:stretch>
        </p:blipFill>
        <p:spPr>
          <a:xfrm>
            <a:off x="617839" y="1408238"/>
            <a:ext cx="7954888" cy="4473146"/>
          </a:xfrm>
        </p:spPr>
      </p:pic>
      <p:sp>
        <p:nvSpPr>
          <p:cNvPr id="3" name="Title 2">
            <a:extLst>
              <a:ext uri="{FF2B5EF4-FFF2-40B4-BE49-F238E27FC236}">
                <a16:creationId xmlns="" xmlns:a16="http://schemas.microsoft.com/office/drawing/2014/main" id="{0133FC8C-7FB7-E244-A3D6-D21A9B8D8F50}"/>
              </a:ext>
            </a:extLst>
          </p:cNvPr>
          <p:cNvSpPr>
            <a:spLocks noGrp="1"/>
          </p:cNvSpPr>
          <p:nvPr>
            <p:ph type="title"/>
          </p:nvPr>
        </p:nvSpPr>
        <p:spPr/>
        <p:txBody>
          <a:bodyPr/>
          <a:lstStyle/>
          <a:p>
            <a:r>
              <a:rPr lang="en-US" dirty="0"/>
              <a:t>Intruder</a:t>
            </a:r>
          </a:p>
        </p:txBody>
      </p:sp>
    </p:spTree>
    <p:extLst>
      <p:ext uri="{BB962C8B-B14F-4D97-AF65-F5344CB8AC3E}">
        <p14:creationId xmlns="" xmlns:p14="http://schemas.microsoft.com/office/powerpoint/2010/main" val="1500951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A88770F-6026-AD44-B7E1-6EBE6EB0B9D0}"/>
              </a:ext>
            </a:extLst>
          </p:cNvPr>
          <p:cNvSpPr>
            <a:spLocks noGrp="1"/>
          </p:cNvSpPr>
          <p:nvPr>
            <p:ph idx="1"/>
          </p:nvPr>
        </p:nvSpPr>
        <p:spPr/>
        <p:txBody>
          <a:bodyPr/>
          <a:lstStyle/>
          <a:p>
            <a:r>
              <a:rPr lang="en-US" dirty="0">
                <a:solidFill>
                  <a:schemeClr val="tx1"/>
                </a:solidFill>
              </a:rPr>
              <a:t>Scanner is used to scan vulnerabilities in web applications. It can perform -</a:t>
            </a:r>
          </a:p>
          <a:p>
            <a:pPr marL="457200" indent="-457200">
              <a:buFont typeface="Arial" panose="020B0604020202020204" pitchFamily="34" charset="0"/>
              <a:buChar char="•"/>
            </a:pPr>
            <a:r>
              <a:rPr lang="en-US" dirty="0">
                <a:solidFill>
                  <a:schemeClr val="tx1"/>
                </a:solidFill>
              </a:rPr>
              <a:t>     Passive Scan</a:t>
            </a:r>
          </a:p>
          <a:p>
            <a:pPr marL="457200" indent="-457200">
              <a:buFont typeface="Arial" panose="020B0604020202020204" pitchFamily="34" charset="0"/>
              <a:buChar char="•"/>
            </a:pPr>
            <a:r>
              <a:rPr lang="en-US" dirty="0">
                <a:solidFill>
                  <a:schemeClr val="tx1"/>
                </a:solidFill>
              </a:rPr>
              <a:t>     Active Scan</a:t>
            </a:r>
          </a:p>
          <a:p>
            <a:pPr marL="457200" indent="-457200">
              <a:buFont typeface="Arial" panose="020B0604020202020204" pitchFamily="34" charset="0"/>
              <a:buChar char="•"/>
            </a:pPr>
            <a:r>
              <a:rPr lang="en-US" dirty="0">
                <a:solidFill>
                  <a:schemeClr val="tx1"/>
                </a:solidFill>
              </a:rPr>
              <a:t>    Generate the report of scan</a:t>
            </a:r>
          </a:p>
          <a:p>
            <a:endParaRPr lang="en-US" dirty="0">
              <a:solidFill>
                <a:schemeClr val="tx1"/>
              </a:solidFill>
            </a:endParaRPr>
          </a:p>
        </p:txBody>
      </p:sp>
      <p:sp>
        <p:nvSpPr>
          <p:cNvPr id="3" name="Title 2">
            <a:extLst>
              <a:ext uri="{FF2B5EF4-FFF2-40B4-BE49-F238E27FC236}">
                <a16:creationId xmlns="" xmlns:a16="http://schemas.microsoft.com/office/drawing/2014/main" id="{50CDB930-64A4-8846-8BD2-C0A7FA53A6DE}"/>
              </a:ext>
            </a:extLst>
          </p:cNvPr>
          <p:cNvSpPr>
            <a:spLocks noGrp="1"/>
          </p:cNvSpPr>
          <p:nvPr>
            <p:ph type="title"/>
          </p:nvPr>
        </p:nvSpPr>
        <p:spPr/>
        <p:txBody>
          <a:bodyPr/>
          <a:lstStyle/>
          <a:p>
            <a:r>
              <a:rPr lang="en-US" dirty="0"/>
              <a:t>Scanner</a:t>
            </a:r>
          </a:p>
        </p:txBody>
      </p:sp>
    </p:spTree>
    <p:extLst>
      <p:ext uri="{BB962C8B-B14F-4D97-AF65-F5344CB8AC3E}">
        <p14:creationId xmlns="" xmlns:p14="http://schemas.microsoft.com/office/powerpoint/2010/main" val="162670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DA00FD1D-241A-1F4B-B76A-E572FAA3C742}"/>
              </a:ext>
            </a:extLst>
          </p:cNvPr>
          <p:cNvPicPr>
            <a:picLocks noGrp="1" noChangeAspect="1"/>
          </p:cNvPicPr>
          <p:nvPr>
            <p:ph idx="1"/>
          </p:nvPr>
        </p:nvPicPr>
        <p:blipFill>
          <a:blip r:embed="rId2"/>
          <a:stretch>
            <a:fillRect/>
          </a:stretch>
        </p:blipFill>
        <p:spPr>
          <a:xfrm>
            <a:off x="271851" y="1321740"/>
            <a:ext cx="7982464" cy="4572433"/>
          </a:xfrm>
        </p:spPr>
      </p:pic>
      <p:sp>
        <p:nvSpPr>
          <p:cNvPr id="3" name="Title 2">
            <a:extLst>
              <a:ext uri="{FF2B5EF4-FFF2-40B4-BE49-F238E27FC236}">
                <a16:creationId xmlns="" xmlns:a16="http://schemas.microsoft.com/office/drawing/2014/main" id="{782CDE54-C55D-8442-8508-FB9D5C02AC72}"/>
              </a:ext>
            </a:extLst>
          </p:cNvPr>
          <p:cNvSpPr>
            <a:spLocks noGrp="1"/>
          </p:cNvSpPr>
          <p:nvPr>
            <p:ph type="title"/>
          </p:nvPr>
        </p:nvSpPr>
        <p:spPr>
          <a:xfrm>
            <a:off x="407774" y="188140"/>
            <a:ext cx="8115526" cy="1133600"/>
          </a:xfrm>
        </p:spPr>
        <p:txBody>
          <a:bodyPr/>
          <a:lstStyle/>
          <a:p>
            <a:r>
              <a:rPr lang="en-US" dirty="0"/>
              <a:t>Scanner</a:t>
            </a:r>
          </a:p>
        </p:txBody>
      </p:sp>
    </p:spTree>
    <p:extLst>
      <p:ext uri="{BB962C8B-B14F-4D97-AF65-F5344CB8AC3E}">
        <p14:creationId xmlns="" xmlns:p14="http://schemas.microsoft.com/office/powerpoint/2010/main" val="1677689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DAF31A69-E746-B849-8A8A-A02F8D42116E}"/>
              </a:ext>
            </a:extLst>
          </p:cNvPr>
          <p:cNvSpPr>
            <a:spLocks noGrp="1"/>
          </p:cNvSpPr>
          <p:nvPr>
            <p:ph idx="1"/>
          </p:nvPr>
        </p:nvSpPr>
        <p:spPr>
          <a:xfrm>
            <a:off x="457200" y="2149230"/>
            <a:ext cx="8115526" cy="3957395"/>
          </a:xfrm>
        </p:spPr>
        <p:txBody>
          <a:bodyPr/>
          <a:lstStyle/>
          <a:p>
            <a:pPr marL="457200" indent="-457200">
              <a:buFont typeface="Arial" panose="020B0604020202020204" pitchFamily="34" charset="0"/>
              <a:buChar char="•"/>
            </a:pPr>
            <a:r>
              <a:rPr lang="en-US" dirty="0">
                <a:solidFill>
                  <a:schemeClr val="tx1"/>
                </a:solidFill>
              </a:rPr>
              <a:t>Manually manipulating and reissue the requests</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r>
              <a:rPr lang="en-US" dirty="0">
                <a:solidFill>
                  <a:schemeClr val="tx1"/>
                </a:solidFill>
              </a:rPr>
              <a:t>Analyze the responses for each requests. </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r>
              <a:rPr lang="en-US" dirty="0">
                <a:solidFill>
                  <a:schemeClr val="tx1"/>
                </a:solidFill>
              </a:rPr>
              <a:t>Maintaining the history of requests and responses.</a:t>
            </a:r>
          </a:p>
        </p:txBody>
      </p:sp>
      <p:sp>
        <p:nvSpPr>
          <p:cNvPr id="3" name="Title 2">
            <a:extLst>
              <a:ext uri="{FF2B5EF4-FFF2-40B4-BE49-F238E27FC236}">
                <a16:creationId xmlns="" xmlns:a16="http://schemas.microsoft.com/office/drawing/2014/main" id="{F78F9BC7-2073-5246-9DCE-FC8D854DAF60}"/>
              </a:ext>
            </a:extLst>
          </p:cNvPr>
          <p:cNvSpPr>
            <a:spLocks noGrp="1"/>
          </p:cNvSpPr>
          <p:nvPr>
            <p:ph type="title"/>
          </p:nvPr>
        </p:nvSpPr>
        <p:spPr/>
        <p:txBody>
          <a:bodyPr/>
          <a:lstStyle/>
          <a:p>
            <a:r>
              <a:rPr lang="en-US" dirty="0"/>
              <a:t>Repeater</a:t>
            </a:r>
          </a:p>
        </p:txBody>
      </p:sp>
    </p:spTree>
    <p:extLst>
      <p:ext uri="{BB962C8B-B14F-4D97-AF65-F5344CB8AC3E}">
        <p14:creationId xmlns="" xmlns:p14="http://schemas.microsoft.com/office/powerpoint/2010/main" val="2621039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047165"/>
            <a:ext cx="8115526" cy="3559156"/>
          </a:xfrm>
        </p:spPr>
        <p:txBody>
          <a:bodyPr>
            <a:normAutofit lnSpcReduction="10000"/>
          </a:bodyPr>
          <a:lstStyle/>
          <a:p>
            <a:pPr marL="360363" lvl="1" indent="-360363">
              <a:lnSpc>
                <a:spcPct val="150000"/>
              </a:lnSpc>
              <a:buFont typeface="Arial" pitchFamily="34" charset="0"/>
              <a:buChar char="•"/>
            </a:pPr>
            <a:r>
              <a:rPr lang="en-US" dirty="0"/>
              <a:t>Tool for Web Application Penetration Testing</a:t>
            </a:r>
          </a:p>
          <a:p>
            <a:pPr marL="360363" lvl="1" indent="-360363">
              <a:lnSpc>
                <a:spcPct val="150000"/>
              </a:lnSpc>
              <a:buFont typeface="Arial" pitchFamily="34" charset="0"/>
              <a:buChar char="•"/>
            </a:pPr>
            <a:r>
              <a:rPr lang="en-US" dirty="0"/>
              <a:t>Works on HTTP/HTTPS communication protocols</a:t>
            </a:r>
          </a:p>
          <a:p>
            <a:pPr marL="360363" lvl="1" indent="-360363">
              <a:lnSpc>
                <a:spcPct val="150000"/>
              </a:lnSpc>
              <a:buFont typeface="Arial" pitchFamily="34" charset="0"/>
              <a:buChar char="•"/>
            </a:pPr>
            <a:r>
              <a:rPr lang="en-US" dirty="0"/>
              <a:t>Intercepting proxy</a:t>
            </a:r>
          </a:p>
          <a:p>
            <a:pPr marL="360363" lvl="1" indent="-360363">
              <a:lnSpc>
                <a:spcPct val="150000"/>
              </a:lnSpc>
              <a:buFont typeface="Arial" pitchFamily="34" charset="0"/>
              <a:buChar char="•"/>
            </a:pPr>
            <a:r>
              <a:rPr lang="en-US" dirty="0"/>
              <a:t>Graphical Interface</a:t>
            </a:r>
          </a:p>
          <a:p>
            <a:pPr marL="360363" lvl="1" indent="-360363">
              <a:lnSpc>
                <a:spcPct val="150000"/>
              </a:lnSpc>
              <a:buFont typeface="Arial" pitchFamily="34" charset="0"/>
              <a:buChar char="•"/>
            </a:pPr>
            <a:r>
              <a:rPr lang="en-US" dirty="0"/>
              <a:t>Written in Java</a:t>
            </a:r>
          </a:p>
          <a:p>
            <a:pPr marL="360363" lvl="1" indent="-360363">
              <a:lnSpc>
                <a:spcPct val="150000"/>
              </a:lnSpc>
              <a:buFont typeface="Arial" pitchFamily="34" charset="0"/>
              <a:buChar char="•"/>
            </a:pPr>
            <a:r>
              <a:rPr lang="en-US" dirty="0"/>
              <a:t>Cross Platform tool</a:t>
            </a:r>
          </a:p>
          <a:p>
            <a:endParaRPr lang="en-US" dirty="0"/>
          </a:p>
        </p:txBody>
      </p:sp>
      <p:sp>
        <p:nvSpPr>
          <p:cNvPr id="3" name="Title 2"/>
          <p:cNvSpPr>
            <a:spLocks noGrp="1"/>
          </p:cNvSpPr>
          <p:nvPr>
            <p:ph type="title"/>
          </p:nvPr>
        </p:nvSpPr>
        <p:spPr/>
        <p:txBody>
          <a:bodyPr/>
          <a:lstStyle/>
          <a:p>
            <a:r>
              <a:rPr lang="en-US" dirty="0"/>
              <a:t>Introduction</a:t>
            </a:r>
          </a:p>
        </p:txBody>
      </p:sp>
    </p:spTree>
    <p:extLst>
      <p:ext uri="{BB962C8B-B14F-4D97-AF65-F5344CB8AC3E}">
        <p14:creationId xmlns="" xmlns:p14="http://schemas.microsoft.com/office/powerpoint/2010/main" val="2045399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11801F10-432D-BD4D-B588-34C31EE59FD0}"/>
              </a:ext>
            </a:extLst>
          </p:cNvPr>
          <p:cNvPicPr>
            <a:picLocks noGrp="1" noChangeAspect="1"/>
          </p:cNvPicPr>
          <p:nvPr>
            <p:ph idx="1"/>
          </p:nvPr>
        </p:nvPicPr>
        <p:blipFill>
          <a:blip r:embed="rId2"/>
          <a:stretch>
            <a:fillRect/>
          </a:stretch>
        </p:blipFill>
        <p:spPr>
          <a:xfrm>
            <a:off x="691979" y="1543993"/>
            <a:ext cx="7645970" cy="4461390"/>
          </a:xfrm>
        </p:spPr>
      </p:pic>
      <p:sp>
        <p:nvSpPr>
          <p:cNvPr id="3" name="Title 2">
            <a:extLst>
              <a:ext uri="{FF2B5EF4-FFF2-40B4-BE49-F238E27FC236}">
                <a16:creationId xmlns="" xmlns:a16="http://schemas.microsoft.com/office/drawing/2014/main" id="{C4D4C755-DBF1-BA47-B210-C28EB78B1E6A}"/>
              </a:ext>
            </a:extLst>
          </p:cNvPr>
          <p:cNvSpPr>
            <a:spLocks noGrp="1"/>
          </p:cNvSpPr>
          <p:nvPr>
            <p:ph type="title"/>
          </p:nvPr>
        </p:nvSpPr>
        <p:spPr/>
        <p:txBody>
          <a:bodyPr/>
          <a:lstStyle/>
          <a:p>
            <a:r>
              <a:rPr lang="en-US" dirty="0"/>
              <a:t>Repeater</a:t>
            </a:r>
          </a:p>
        </p:txBody>
      </p:sp>
    </p:spTree>
    <p:extLst>
      <p:ext uri="{BB962C8B-B14F-4D97-AF65-F5344CB8AC3E}">
        <p14:creationId xmlns="" xmlns:p14="http://schemas.microsoft.com/office/powerpoint/2010/main" val="400932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F270F13-3DA0-EA42-B50B-C97A652076B6}"/>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tx1"/>
                </a:solidFill>
              </a:rPr>
              <a:t>Used for analyzing the quality of randomness</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r>
              <a:rPr lang="en-US" dirty="0">
                <a:solidFill>
                  <a:schemeClr val="tx1"/>
                </a:solidFill>
              </a:rPr>
              <a:t>Can be used to test the unpredictable values such as password reset tokens, anti-CSRF tokens etc. </a:t>
            </a:r>
          </a:p>
        </p:txBody>
      </p:sp>
      <p:sp>
        <p:nvSpPr>
          <p:cNvPr id="3" name="Title 2">
            <a:extLst>
              <a:ext uri="{FF2B5EF4-FFF2-40B4-BE49-F238E27FC236}">
                <a16:creationId xmlns="" xmlns:a16="http://schemas.microsoft.com/office/drawing/2014/main" id="{5EAEFA6F-F3F3-B849-BB4E-586B7EAEE604}"/>
              </a:ext>
            </a:extLst>
          </p:cNvPr>
          <p:cNvSpPr>
            <a:spLocks noGrp="1"/>
          </p:cNvSpPr>
          <p:nvPr>
            <p:ph type="title"/>
          </p:nvPr>
        </p:nvSpPr>
        <p:spPr/>
        <p:txBody>
          <a:bodyPr/>
          <a:lstStyle/>
          <a:p>
            <a:r>
              <a:rPr lang="en-US" dirty="0"/>
              <a:t>Sequencer</a:t>
            </a:r>
          </a:p>
        </p:txBody>
      </p:sp>
    </p:spTree>
    <p:extLst>
      <p:ext uri="{BB962C8B-B14F-4D97-AF65-F5344CB8AC3E}">
        <p14:creationId xmlns="" xmlns:p14="http://schemas.microsoft.com/office/powerpoint/2010/main" val="2779310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5F3AD56-566A-5243-B903-96E62CEAAB7D}"/>
              </a:ext>
            </a:extLst>
          </p:cNvPr>
          <p:cNvSpPr>
            <a:spLocks noGrp="1"/>
          </p:cNvSpPr>
          <p:nvPr>
            <p:ph type="title"/>
          </p:nvPr>
        </p:nvSpPr>
        <p:spPr/>
        <p:txBody>
          <a:bodyPr/>
          <a:lstStyle/>
          <a:p>
            <a:r>
              <a:rPr lang="en-US" dirty="0"/>
              <a:t>Sequencer</a:t>
            </a:r>
          </a:p>
        </p:txBody>
      </p:sp>
      <p:pic>
        <p:nvPicPr>
          <p:cNvPr id="9" name="Content Placeholder 8">
            <a:extLst>
              <a:ext uri="{FF2B5EF4-FFF2-40B4-BE49-F238E27FC236}">
                <a16:creationId xmlns="" xmlns:a16="http://schemas.microsoft.com/office/drawing/2014/main" id="{7BB05D84-F768-7241-A9CC-6D04FD3A9DFF}"/>
              </a:ext>
            </a:extLst>
          </p:cNvPr>
          <p:cNvPicPr>
            <a:picLocks noGrp="1" noChangeAspect="1"/>
          </p:cNvPicPr>
          <p:nvPr>
            <p:ph idx="1"/>
          </p:nvPr>
        </p:nvPicPr>
        <p:blipFill>
          <a:blip r:embed="rId2"/>
          <a:stretch>
            <a:fillRect/>
          </a:stretch>
        </p:blipFill>
        <p:spPr>
          <a:xfrm>
            <a:off x="457201" y="1408238"/>
            <a:ext cx="7537621" cy="4488378"/>
          </a:xfrm>
        </p:spPr>
      </p:pic>
    </p:spTree>
    <p:extLst>
      <p:ext uri="{BB962C8B-B14F-4D97-AF65-F5344CB8AC3E}">
        <p14:creationId xmlns="" xmlns:p14="http://schemas.microsoft.com/office/powerpoint/2010/main" val="155366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AB3F089A-A997-1745-82B3-F3A087C49A06}"/>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tx1"/>
                </a:solidFill>
              </a:rPr>
              <a:t>Used to perform visual diffing between two data items.</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r>
              <a:rPr lang="en-US" dirty="0">
                <a:solidFill>
                  <a:schemeClr val="tx1"/>
                </a:solidFill>
              </a:rPr>
              <a:t>This comes in handy when two large similar responses are to be compared.</a:t>
            </a:r>
          </a:p>
        </p:txBody>
      </p:sp>
      <p:sp>
        <p:nvSpPr>
          <p:cNvPr id="3" name="Title 2">
            <a:extLst>
              <a:ext uri="{FF2B5EF4-FFF2-40B4-BE49-F238E27FC236}">
                <a16:creationId xmlns="" xmlns:a16="http://schemas.microsoft.com/office/drawing/2014/main" id="{B36F9671-518D-974C-BD33-8C065B9F5C1C}"/>
              </a:ext>
            </a:extLst>
          </p:cNvPr>
          <p:cNvSpPr>
            <a:spLocks noGrp="1"/>
          </p:cNvSpPr>
          <p:nvPr>
            <p:ph type="title"/>
          </p:nvPr>
        </p:nvSpPr>
        <p:spPr/>
        <p:txBody>
          <a:bodyPr/>
          <a:lstStyle/>
          <a:p>
            <a:r>
              <a:rPr lang="en-US" dirty="0"/>
              <a:t>Comparer</a:t>
            </a:r>
          </a:p>
        </p:txBody>
      </p:sp>
    </p:spTree>
    <p:extLst>
      <p:ext uri="{BB962C8B-B14F-4D97-AF65-F5344CB8AC3E}">
        <p14:creationId xmlns="" xmlns:p14="http://schemas.microsoft.com/office/powerpoint/2010/main" val="3468146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EA135950-8FAD-B744-A83C-9F14BACC16B0}"/>
              </a:ext>
            </a:extLst>
          </p:cNvPr>
          <p:cNvPicPr>
            <a:picLocks noGrp="1" noChangeAspect="1"/>
          </p:cNvPicPr>
          <p:nvPr>
            <p:ph idx="1"/>
          </p:nvPr>
        </p:nvPicPr>
        <p:blipFill>
          <a:blip r:embed="rId2"/>
          <a:stretch>
            <a:fillRect/>
          </a:stretch>
        </p:blipFill>
        <p:spPr>
          <a:xfrm>
            <a:off x="765896" y="1408238"/>
            <a:ext cx="7498136" cy="4448865"/>
          </a:xfrm>
        </p:spPr>
      </p:pic>
      <p:sp>
        <p:nvSpPr>
          <p:cNvPr id="3" name="Title 2">
            <a:extLst>
              <a:ext uri="{FF2B5EF4-FFF2-40B4-BE49-F238E27FC236}">
                <a16:creationId xmlns="" xmlns:a16="http://schemas.microsoft.com/office/drawing/2014/main" id="{0BD8D93E-A1D2-3F4A-9BA0-9A297102752D}"/>
              </a:ext>
            </a:extLst>
          </p:cNvPr>
          <p:cNvSpPr>
            <a:spLocks noGrp="1"/>
          </p:cNvSpPr>
          <p:nvPr>
            <p:ph type="title"/>
          </p:nvPr>
        </p:nvSpPr>
        <p:spPr/>
        <p:txBody>
          <a:bodyPr/>
          <a:lstStyle/>
          <a:p>
            <a:r>
              <a:rPr lang="en-US" dirty="0"/>
              <a:t>Comparer</a:t>
            </a:r>
          </a:p>
        </p:txBody>
      </p:sp>
    </p:spTree>
    <p:extLst>
      <p:ext uri="{BB962C8B-B14F-4D97-AF65-F5344CB8AC3E}">
        <p14:creationId xmlns="" xmlns:p14="http://schemas.microsoft.com/office/powerpoint/2010/main" val="3482596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B4D630B-65A5-ED48-BFD3-012CB4275E6B}"/>
              </a:ext>
            </a:extLst>
          </p:cNvPr>
          <p:cNvSpPr>
            <a:spLocks noGrp="1"/>
          </p:cNvSpPr>
          <p:nvPr>
            <p:ph idx="1"/>
          </p:nvPr>
        </p:nvSpPr>
        <p:spPr/>
        <p:txBody>
          <a:bodyPr/>
          <a:lstStyle/>
          <a:p>
            <a:pPr marL="457200" indent="-457200">
              <a:buFont typeface="Arial" panose="020B0604020202020204" pitchFamily="34" charset="0"/>
              <a:buChar char="•"/>
            </a:pPr>
            <a:r>
              <a:rPr lang="en-US" dirty="0">
                <a:solidFill>
                  <a:schemeClr val="tx1"/>
                </a:solidFill>
              </a:rPr>
              <a:t>It helps to extend burps functionality with other third party code.</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r>
              <a:rPr lang="en-US" dirty="0">
                <a:solidFill>
                  <a:schemeClr val="tx1"/>
                </a:solidFill>
              </a:rPr>
              <a:t>Burp lets you use Extensions written in Java, Python and Ruby.</a:t>
            </a:r>
          </a:p>
          <a:p>
            <a:pPr marL="457200" indent="-457200">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 xmlns:a16="http://schemas.microsoft.com/office/drawing/2014/main" id="{3AEF31E0-0C3E-974D-B1A7-8DCC321C3BBE}"/>
              </a:ext>
            </a:extLst>
          </p:cNvPr>
          <p:cNvSpPr>
            <a:spLocks noGrp="1"/>
          </p:cNvSpPr>
          <p:nvPr>
            <p:ph type="title"/>
          </p:nvPr>
        </p:nvSpPr>
        <p:spPr/>
        <p:txBody>
          <a:bodyPr/>
          <a:lstStyle/>
          <a:p>
            <a:r>
              <a:rPr lang="en-US" dirty="0"/>
              <a:t>Extender</a:t>
            </a:r>
          </a:p>
        </p:txBody>
      </p:sp>
    </p:spTree>
    <p:extLst>
      <p:ext uri="{BB962C8B-B14F-4D97-AF65-F5344CB8AC3E}">
        <p14:creationId xmlns="" xmlns:p14="http://schemas.microsoft.com/office/powerpoint/2010/main" val="1905228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2CB534F4-49C0-1D48-9BFF-E5EABA7D403B}"/>
              </a:ext>
            </a:extLst>
          </p:cNvPr>
          <p:cNvPicPr>
            <a:picLocks noGrp="1" noChangeAspect="1"/>
          </p:cNvPicPr>
          <p:nvPr>
            <p:ph idx="1"/>
          </p:nvPr>
        </p:nvPicPr>
        <p:blipFill>
          <a:blip r:embed="rId2"/>
          <a:stretch>
            <a:fillRect/>
          </a:stretch>
        </p:blipFill>
        <p:spPr>
          <a:xfrm>
            <a:off x="585515" y="1408238"/>
            <a:ext cx="7858897" cy="4562518"/>
          </a:xfrm>
        </p:spPr>
      </p:pic>
      <p:sp>
        <p:nvSpPr>
          <p:cNvPr id="3" name="Title 2">
            <a:extLst>
              <a:ext uri="{FF2B5EF4-FFF2-40B4-BE49-F238E27FC236}">
                <a16:creationId xmlns="" xmlns:a16="http://schemas.microsoft.com/office/drawing/2014/main" id="{576D023C-B4AD-AA4D-828A-ECCC402087EC}"/>
              </a:ext>
            </a:extLst>
          </p:cNvPr>
          <p:cNvSpPr>
            <a:spLocks noGrp="1"/>
          </p:cNvSpPr>
          <p:nvPr>
            <p:ph type="title"/>
          </p:nvPr>
        </p:nvSpPr>
        <p:spPr/>
        <p:txBody>
          <a:bodyPr/>
          <a:lstStyle/>
          <a:p>
            <a:r>
              <a:rPr lang="en-US" dirty="0"/>
              <a:t>Extender</a:t>
            </a:r>
          </a:p>
        </p:txBody>
      </p:sp>
    </p:spTree>
    <p:extLst>
      <p:ext uri="{BB962C8B-B14F-4D97-AF65-F5344CB8AC3E}">
        <p14:creationId xmlns="" xmlns:p14="http://schemas.microsoft.com/office/powerpoint/2010/main" val="4031636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1" y="2769660"/>
            <a:ext cx="8115526" cy="1679510"/>
          </a:xfrm>
        </p:spPr>
        <p:txBody>
          <a:bodyPr>
            <a:normAutofit/>
          </a:bodyPr>
          <a:lstStyle/>
          <a:p>
            <a:pPr algn="l"/>
            <a:r>
              <a:rPr lang="en-US" dirty="0"/>
              <a:t>Use Case 1</a:t>
            </a:r>
            <a:br>
              <a:rPr lang="en-US" dirty="0"/>
            </a:br>
            <a:r>
              <a:rPr lang="en-US" dirty="0"/>
              <a:t>SQL Injection using Burp Suite</a:t>
            </a:r>
          </a:p>
        </p:txBody>
      </p:sp>
    </p:spTree>
    <p:extLst>
      <p:ext uri="{BB962C8B-B14F-4D97-AF65-F5344CB8AC3E}">
        <p14:creationId xmlns="" xmlns:p14="http://schemas.microsoft.com/office/powerpoint/2010/main" val="1510764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a:t>Entering a value in the field</a:t>
            </a:r>
          </a:p>
        </p:txBody>
      </p:sp>
      <p:pic>
        <p:nvPicPr>
          <p:cNvPr id="13314" name="Picture 2"/>
          <p:cNvPicPr>
            <a:picLocks noGrp="1" noChangeAspect="1" noChangeArrowheads="1"/>
          </p:cNvPicPr>
          <p:nvPr>
            <p:ph idx="1"/>
          </p:nvPr>
        </p:nvPicPr>
        <p:blipFill>
          <a:blip r:embed="rId2"/>
          <a:srcRect/>
          <a:stretch>
            <a:fillRect/>
          </a:stretch>
        </p:blipFill>
        <p:spPr bwMode="auto">
          <a:xfrm>
            <a:off x="1107340" y="2149475"/>
            <a:ext cx="6815020" cy="3957638"/>
          </a:xfrm>
          <a:prstGeom prst="rect">
            <a:avLst/>
          </a:prstGeom>
          <a:noFill/>
          <a:ln w="9525">
            <a:noFill/>
            <a:miter lim="800000"/>
            <a:headEnd/>
            <a:tailEnd/>
          </a:ln>
        </p:spPr>
      </p:pic>
    </p:spTree>
    <p:extLst>
      <p:ext uri="{BB962C8B-B14F-4D97-AF65-F5344CB8AC3E}">
        <p14:creationId xmlns="" xmlns:p14="http://schemas.microsoft.com/office/powerpoint/2010/main" val="2605396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Saving the intercepted headers to a file</a:t>
            </a:r>
          </a:p>
        </p:txBody>
      </p:sp>
      <p:pic>
        <p:nvPicPr>
          <p:cNvPr id="14338" name="Picture 2"/>
          <p:cNvPicPr>
            <a:picLocks noGrp="1" noChangeAspect="1" noChangeArrowheads="1"/>
          </p:cNvPicPr>
          <p:nvPr>
            <p:ph idx="1"/>
          </p:nvPr>
        </p:nvPicPr>
        <p:blipFill>
          <a:blip r:embed="rId2"/>
          <a:srcRect/>
          <a:stretch>
            <a:fillRect/>
          </a:stretch>
        </p:blipFill>
        <p:spPr bwMode="auto">
          <a:xfrm>
            <a:off x="1051219" y="2149475"/>
            <a:ext cx="6927262" cy="3957638"/>
          </a:xfrm>
          <a:prstGeom prst="rect">
            <a:avLst/>
          </a:prstGeom>
          <a:noFill/>
          <a:ln w="9525">
            <a:noFill/>
            <a:miter lim="800000"/>
            <a:headEnd/>
            <a:tailEnd/>
          </a:ln>
        </p:spPr>
      </p:pic>
    </p:spTree>
    <p:extLst>
      <p:ext uri="{BB962C8B-B14F-4D97-AF65-F5344CB8AC3E}">
        <p14:creationId xmlns="" xmlns:p14="http://schemas.microsoft.com/office/powerpoint/2010/main" val="299439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 Burp Suite</a:t>
            </a:r>
          </a:p>
        </p:txBody>
      </p:sp>
      <p:pic>
        <p:nvPicPr>
          <p:cNvPr id="2051" name="Picture 3"/>
          <p:cNvPicPr>
            <a:picLocks noGrp="1" noChangeAspect="1" noChangeArrowheads="1"/>
          </p:cNvPicPr>
          <p:nvPr>
            <p:ph idx="1"/>
          </p:nvPr>
        </p:nvPicPr>
        <p:blipFill>
          <a:blip r:embed="rId2"/>
          <a:srcRect/>
          <a:stretch>
            <a:fillRect/>
          </a:stretch>
        </p:blipFill>
        <p:spPr bwMode="auto">
          <a:xfrm>
            <a:off x="1550594" y="1774721"/>
            <a:ext cx="5670380" cy="4146394"/>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Saving the Header file</a:t>
            </a:r>
          </a:p>
        </p:txBody>
      </p:sp>
      <p:pic>
        <p:nvPicPr>
          <p:cNvPr id="15362" name="Picture 2"/>
          <p:cNvPicPr>
            <a:picLocks noGrp="1" noChangeAspect="1" noChangeArrowheads="1"/>
          </p:cNvPicPr>
          <p:nvPr>
            <p:ph idx="1"/>
          </p:nvPr>
        </p:nvPicPr>
        <p:blipFill>
          <a:blip r:embed="rId2"/>
          <a:srcRect/>
          <a:stretch>
            <a:fillRect/>
          </a:stretch>
        </p:blipFill>
        <p:spPr bwMode="auto">
          <a:xfrm>
            <a:off x="1218589" y="1910687"/>
            <a:ext cx="6990288" cy="4196426"/>
          </a:xfrm>
          <a:prstGeom prst="rect">
            <a:avLst/>
          </a:prstGeom>
          <a:noFill/>
          <a:ln w="9525">
            <a:noFill/>
            <a:miter lim="800000"/>
            <a:headEnd/>
            <a:tailEnd/>
          </a:ln>
        </p:spPr>
      </p:pic>
    </p:spTree>
    <p:extLst>
      <p:ext uri="{BB962C8B-B14F-4D97-AF65-F5344CB8AC3E}">
        <p14:creationId xmlns="" xmlns:p14="http://schemas.microsoft.com/office/powerpoint/2010/main" val="1986082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Using the extracted header in </a:t>
            </a:r>
            <a:r>
              <a:rPr lang="en-IN" dirty="0" err="1"/>
              <a:t>SQLMap</a:t>
            </a:r>
            <a:endParaRPr lang="en-IN" dirty="0"/>
          </a:p>
        </p:txBody>
      </p:sp>
      <p:sp>
        <p:nvSpPr>
          <p:cNvPr id="5" name="TextBox 4"/>
          <p:cNvSpPr txBox="1"/>
          <p:nvPr/>
        </p:nvSpPr>
        <p:spPr>
          <a:xfrm>
            <a:off x="1163400" y="4353636"/>
            <a:ext cx="7177315" cy="369332"/>
          </a:xfrm>
          <a:prstGeom prst="rect">
            <a:avLst/>
          </a:prstGeom>
          <a:noFill/>
        </p:spPr>
        <p:txBody>
          <a:bodyPr wrap="square" rtlCol="0">
            <a:spAutoFit/>
          </a:bodyPr>
          <a:lstStyle/>
          <a:p>
            <a:r>
              <a:rPr lang="en-IN" dirty="0"/>
              <a:t>The –r option in </a:t>
            </a:r>
            <a:r>
              <a:rPr lang="en-IN" dirty="0" err="1"/>
              <a:t>SQLMap</a:t>
            </a:r>
            <a:r>
              <a:rPr lang="en-IN" dirty="0"/>
              <a:t> allows the user to add the header to SQL Map</a:t>
            </a:r>
          </a:p>
        </p:txBody>
      </p:sp>
      <p:pic>
        <p:nvPicPr>
          <p:cNvPr id="16387" name="Picture 3"/>
          <p:cNvPicPr>
            <a:picLocks noGrp="1" noChangeAspect="1" noChangeArrowheads="1"/>
          </p:cNvPicPr>
          <p:nvPr>
            <p:ph idx="1"/>
          </p:nvPr>
        </p:nvPicPr>
        <p:blipFill>
          <a:blip r:embed="rId2"/>
          <a:srcRect/>
          <a:stretch>
            <a:fillRect/>
          </a:stretch>
        </p:blipFill>
        <p:spPr bwMode="auto">
          <a:xfrm>
            <a:off x="1395412" y="2184695"/>
            <a:ext cx="5915025" cy="1266825"/>
          </a:xfrm>
          <a:prstGeom prst="rect">
            <a:avLst/>
          </a:prstGeom>
          <a:noFill/>
          <a:ln w="9525">
            <a:noFill/>
            <a:miter lim="800000"/>
            <a:headEnd/>
            <a:tailEnd/>
          </a:ln>
        </p:spPr>
      </p:pic>
    </p:spTree>
    <p:extLst>
      <p:ext uri="{BB962C8B-B14F-4D97-AF65-F5344CB8AC3E}">
        <p14:creationId xmlns="" xmlns:p14="http://schemas.microsoft.com/office/powerpoint/2010/main" val="598828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Attack is Successful</a:t>
            </a:r>
          </a:p>
        </p:txBody>
      </p:sp>
      <p:pic>
        <p:nvPicPr>
          <p:cNvPr id="17410" name="Picture 2"/>
          <p:cNvPicPr>
            <a:picLocks noGrp="1" noChangeAspect="1" noChangeArrowheads="1"/>
          </p:cNvPicPr>
          <p:nvPr>
            <p:ph idx="1"/>
          </p:nvPr>
        </p:nvPicPr>
        <p:blipFill>
          <a:blip r:embed="rId2"/>
          <a:srcRect/>
          <a:stretch>
            <a:fillRect/>
          </a:stretch>
        </p:blipFill>
        <p:spPr bwMode="auto">
          <a:xfrm>
            <a:off x="1030225" y="1821928"/>
            <a:ext cx="7144784" cy="4057319"/>
          </a:xfrm>
          <a:prstGeom prst="rect">
            <a:avLst/>
          </a:prstGeom>
          <a:noFill/>
          <a:ln w="9525">
            <a:noFill/>
            <a:miter lim="800000"/>
            <a:headEnd/>
            <a:tailEnd/>
          </a:ln>
        </p:spPr>
      </p:pic>
    </p:spTree>
    <p:extLst>
      <p:ext uri="{BB962C8B-B14F-4D97-AF65-F5344CB8AC3E}">
        <p14:creationId xmlns="" xmlns:p14="http://schemas.microsoft.com/office/powerpoint/2010/main" val="119745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1" y="2552131"/>
            <a:ext cx="8115526" cy="1378424"/>
          </a:xfrm>
        </p:spPr>
        <p:txBody>
          <a:bodyPr>
            <a:normAutofit/>
          </a:bodyPr>
          <a:lstStyle/>
          <a:p>
            <a:pPr algn="l"/>
            <a:r>
              <a:rPr lang="en-IN" sz="3900" dirty="0"/>
              <a:t>Use Case 2</a:t>
            </a:r>
            <a:br>
              <a:rPr lang="en-IN" sz="3900" dirty="0"/>
            </a:br>
            <a:r>
              <a:rPr lang="en-IN" sz="3900" dirty="0"/>
              <a:t>Brute Force Attack using Burp Suite</a:t>
            </a:r>
          </a:p>
        </p:txBody>
      </p:sp>
    </p:spTree>
    <p:extLst>
      <p:ext uri="{BB962C8B-B14F-4D97-AF65-F5344CB8AC3E}">
        <p14:creationId xmlns="" xmlns:p14="http://schemas.microsoft.com/office/powerpoint/2010/main" val="1329427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Field to be Brute Forced</a:t>
            </a:r>
          </a:p>
        </p:txBody>
      </p:sp>
      <p:pic>
        <p:nvPicPr>
          <p:cNvPr id="2052" name="Picture 4"/>
          <p:cNvPicPr>
            <a:picLocks noGrp="1" noChangeAspect="1" noChangeArrowheads="1"/>
          </p:cNvPicPr>
          <p:nvPr>
            <p:ph idx="1"/>
          </p:nvPr>
        </p:nvPicPr>
        <p:blipFill>
          <a:blip r:embed="rId2"/>
          <a:srcRect/>
          <a:stretch>
            <a:fillRect/>
          </a:stretch>
        </p:blipFill>
        <p:spPr bwMode="auto">
          <a:xfrm>
            <a:off x="1190625" y="1857256"/>
            <a:ext cx="6648450" cy="3942001"/>
          </a:xfrm>
          <a:prstGeom prst="rect">
            <a:avLst/>
          </a:prstGeom>
          <a:noFill/>
          <a:ln w="9525">
            <a:noFill/>
            <a:miter lim="800000"/>
            <a:headEnd/>
            <a:tailEnd/>
          </a:ln>
        </p:spPr>
      </p:pic>
    </p:spTree>
    <p:extLst>
      <p:ext uri="{BB962C8B-B14F-4D97-AF65-F5344CB8AC3E}">
        <p14:creationId xmlns="" xmlns:p14="http://schemas.microsoft.com/office/powerpoint/2010/main" val="2617117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Intercepting the request</a:t>
            </a:r>
          </a:p>
        </p:txBody>
      </p:sp>
      <p:pic>
        <p:nvPicPr>
          <p:cNvPr id="1028" name="Picture 4"/>
          <p:cNvPicPr>
            <a:picLocks noGrp="1" noChangeAspect="1" noChangeArrowheads="1"/>
          </p:cNvPicPr>
          <p:nvPr>
            <p:ph idx="1"/>
          </p:nvPr>
        </p:nvPicPr>
        <p:blipFill>
          <a:blip r:embed="rId2"/>
          <a:srcRect/>
          <a:stretch>
            <a:fillRect/>
          </a:stretch>
        </p:blipFill>
        <p:spPr bwMode="auto">
          <a:xfrm>
            <a:off x="1351158" y="1705970"/>
            <a:ext cx="6632468" cy="3970930"/>
          </a:xfrm>
          <a:prstGeom prst="rect">
            <a:avLst/>
          </a:prstGeom>
          <a:noFill/>
          <a:ln w="9525">
            <a:noFill/>
            <a:miter lim="800000"/>
            <a:headEnd/>
            <a:tailEnd/>
          </a:ln>
        </p:spPr>
      </p:pic>
    </p:spTree>
    <p:extLst>
      <p:ext uri="{BB962C8B-B14F-4D97-AF65-F5344CB8AC3E}">
        <p14:creationId xmlns="" xmlns:p14="http://schemas.microsoft.com/office/powerpoint/2010/main" val="3805694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Sending the Request to Intruder</a:t>
            </a:r>
          </a:p>
        </p:txBody>
      </p:sp>
      <p:pic>
        <p:nvPicPr>
          <p:cNvPr id="3076" name="Picture 4"/>
          <p:cNvPicPr>
            <a:picLocks noGrp="1" noChangeAspect="1" noChangeArrowheads="1"/>
          </p:cNvPicPr>
          <p:nvPr>
            <p:ph idx="1"/>
          </p:nvPr>
        </p:nvPicPr>
        <p:blipFill>
          <a:blip r:embed="rId2"/>
          <a:srcRect/>
          <a:stretch>
            <a:fillRect/>
          </a:stretch>
        </p:blipFill>
        <p:spPr bwMode="auto">
          <a:xfrm>
            <a:off x="1236663" y="1912409"/>
            <a:ext cx="6556375" cy="3804708"/>
          </a:xfrm>
          <a:prstGeom prst="rect">
            <a:avLst/>
          </a:prstGeom>
          <a:noFill/>
          <a:ln w="9525">
            <a:noFill/>
            <a:miter lim="800000"/>
            <a:headEnd/>
            <a:tailEnd/>
          </a:ln>
        </p:spPr>
      </p:pic>
    </p:spTree>
    <p:extLst>
      <p:ext uri="{BB962C8B-B14F-4D97-AF65-F5344CB8AC3E}">
        <p14:creationId xmlns="" xmlns:p14="http://schemas.microsoft.com/office/powerpoint/2010/main" val="3398582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Intruder - Positions</a:t>
            </a:r>
          </a:p>
        </p:txBody>
      </p:sp>
      <p:pic>
        <p:nvPicPr>
          <p:cNvPr id="4100" name="Picture 4"/>
          <p:cNvPicPr>
            <a:picLocks noGrp="1" noChangeAspect="1" noChangeArrowheads="1"/>
          </p:cNvPicPr>
          <p:nvPr>
            <p:ph idx="1"/>
          </p:nvPr>
        </p:nvPicPr>
        <p:blipFill>
          <a:blip r:embed="rId2"/>
          <a:srcRect/>
          <a:stretch>
            <a:fillRect/>
          </a:stretch>
        </p:blipFill>
        <p:spPr bwMode="auto">
          <a:xfrm>
            <a:off x="1211263" y="1732765"/>
            <a:ext cx="6813550" cy="3902057"/>
          </a:xfrm>
          <a:prstGeom prst="rect">
            <a:avLst/>
          </a:prstGeom>
          <a:noFill/>
          <a:ln w="9525">
            <a:noFill/>
            <a:miter lim="800000"/>
            <a:headEnd/>
            <a:tailEnd/>
          </a:ln>
        </p:spPr>
      </p:pic>
    </p:spTree>
    <p:extLst>
      <p:ext uri="{BB962C8B-B14F-4D97-AF65-F5344CB8AC3E}">
        <p14:creationId xmlns="" xmlns:p14="http://schemas.microsoft.com/office/powerpoint/2010/main" val="3258723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Intruder - Payload</a:t>
            </a:r>
          </a:p>
        </p:txBody>
      </p:sp>
      <p:sp>
        <p:nvSpPr>
          <p:cNvPr id="6" name="TextBox 5"/>
          <p:cNvSpPr txBox="1"/>
          <p:nvPr/>
        </p:nvSpPr>
        <p:spPr>
          <a:xfrm>
            <a:off x="661917" y="4135272"/>
            <a:ext cx="1262417" cy="369332"/>
          </a:xfrm>
          <a:prstGeom prst="rect">
            <a:avLst/>
          </a:prstGeom>
          <a:noFill/>
        </p:spPr>
        <p:txBody>
          <a:bodyPr wrap="square" rtlCol="0">
            <a:spAutoFit/>
          </a:bodyPr>
          <a:lstStyle/>
          <a:p>
            <a:r>
              <a:rPr lang="en-IN" dirty="0"/>
              <a:t>Username</a:t>
            </a:r>
          </a:p>
        </p:txBody>
      </p:sp>
      <p:sp>
        <p:nvSpPr>
          <p:cNvPr id="8" name="TextBox 7"/>
          <p:cNvSpPr txBox="1"/>
          <p:nvPr/>
        </p:nvSpPr>
        <p:spPr>
          <a:xfrm>
            <a:off x="3898367" y="4135272"/>
            <a:ext cx="1124009" cy="369332"/>
          </a:xfrm>
          <a:prstGeom prst="rect">
            <a:avLst/>
          </a:prstGeom>
          <a:noFill/>
        </p:spPr>
        <p:txBody>
          <a:bodyPr wrap="square" rtlCol="0">
            <a:spAutoFit/>
          </a:bodyPr>
          <a:lstStyle/>
          <a:p>
            <a:r>
              <a:rPr lang="en-IN" dirty="0"/>
              <a:t>Password</a:t>
            </a:r>
          </a:p>
        </p:txBody>
      </p:sp>
      <p:sp>
        <p:nvSpPr>
          <p:cNvPr id="9" name="TextBox 8"/>
          <p:cNvSpPr txBox="1"/>
          <p:nvPr/>
        </p:nvSpPr>
        <p:spPr>
          <a:xfrm>
            <a:off x="839338" y="5063318"/>
            <a:ext cx="6810233" cy="461665"/>
          </a:xfrm>
          <a:prstGeom prst="rect">
            <a:avLst/>
          </a:prstGeom>
          <a:noFill/>
        </p:spPr>
        <p:txBody>
          <a:bodyPr wrap="square" rtlCol="0">
            <a:spAutoFit/>
          </a:bodyPr>
          <a:lstStyle/>
          <a:p>
            <a:r>
              <a:rPr lang="en-IN" sz="2400" dirty="0"/>
              <a:t>Burp Suite brute forcing is slow in the Free Edition! </a:t>
            </a:r>
            <a:r>
              <a:rPr lang="en-IN" sz="2400" dirty="0">
                <a:sym typeface="Wingdings" pitchFamily="2" charset="2"/>
              </a:rPr>
              <a:t></a:t>
            </a:r>
            <a:endParaRPr lang="en-IN" sz="2400" dirty="0"/>
          </a:p>
        </p:txBody>
      </p:sp>
      <p:pic>
        <p:nvPicPr>
          <p:cNvPr id="5125" name="Picture 5"/>
          <p:cNvPicPr>
            <a:picLocks noGrp="1" noChangeAspect="1" noChangeArrowheads="1"/>
          </p:cNvPicPr>
          <p:nvPr>
            <p:ph idx="1"/>
          </p:nvPr>
        </p:nvPicPr>
        <p:blipFill>
          <a:blip r:embed="rId2"/>
          <a:srcRect/>
          <a:stretch>
            <a:fillRect/>
          </a:stretch>
        </p:blipFill>
        <p:spPr bwMode="auto">
          <a:xfrm>
            <a:off x="293428" y="1849438"/>
            <a:ext cx="2200617" cy="1930992"/>
          </a:xfrm>
          <a:prstGeom prst="rect">
            <a:avLst/>
          </a:prstGeom>
          <a:noFill/>
          <a:ln w="9525">
            <a:noFill/>
            <a:miter lim="800000"/>
            <a:headEnd/>
            <a:tailEnd/>
          </a:ln>
        </p:spPr>
      </p:pic>
      <p:pic>
        <p:nvPicPr>
          <p:cNvPr id="5126" name="Picture 6"/>
          <p:cNvPicPr>
            <a:picLocks noChangeAspect="1" noChangeArrowheads="1"/>
          </p:cNvPicPr>
          <p:nvPr/>
        </p:nvPicPr>
        <p:blipFill>
          <a:blip r:embed="rId3"/>
          <a:srcRect/>
          <a:stretch>
            <a:fillRect/>
          </a:stretch>
        </p:blipFill>
        <p:spPr bwMode="auto">
          <a:xfrm>
            <a:off x="2901613" y="1849438"/>
            <a:ext cx="3348776" cy="1930992"/>
          </a:xfrm>
          <a:prstGeom prst="rect">
            <a:avLst/>
          </a:prstGeom>
          <a:noFill/>
          <a:ln w="9525">
            <a:noFill/>
            <a:miter lim="800000"/>
            <a:headEnd/>
            <a:tailEnd/>
          </a:ln>
        </p:spPr>
      </p:pic>
      <p:pic>
        <p:nvPicPr>
          <p:cNvPr id="5127" name="Picture 7"/>
          <p:cNvPicPr>
            <a:picLocks noChangeAspect="1" noChangeArrowheads="1"/>
          </p:cNvPicPr>
          <p:nvPr/>
        </p:nvPicPr>
        <p:blipFill>
          <a:blip r:embed="rId4"/>
          <a:srcRect/>
          <a:stretch>
            <a:fillRect/>
          </a:stretch>
        </p:blipFill>
        <p:spPr bwMode="auto">
          <a:xfrm>
            <a:off x="6441744" y="1849438"/>
            <a:ext cx="2511188" cy="2025432"/>
          </a:xfrm>
          <a:prstGeom prst="rect">
            <a:avLst/>
          </a:prstGeom>
          <a:noFill/>
          <a:ln w="9525">
            <a:noFill/>
            <a:miter lim="800000"/>
            <a:headEnd/>
            <a:tailEnd/>
          </a:ln>
        </p:spPr>
      </p:pic>
      <p:sp>
        <p:nvSpPr>
          <p:cNvPr id="13" name="TextBox 12"/>
          <p:cNvSpPr txBox="1"/>
          <p:nvPr/>
        </p:nvSpPr>
        <p:spPr>
          <a:xfrm>
            <a:off x="7026150" y="4135272"/>
            <a:ext cx="1014827" cy="369332"/>
          </a:xfrm>
          <a:prstGeom prst="rect">
            <a:avLst/>
          </a:prstGeom>
          <a:noFill/>
        </p:spPr>
        <p:txBody>
          <a:bodyPr wrap="square" rtlCol="0">
            <a:spAutoFit/>
          </a:bodyPr>
          <a:lstStyle/>
          <a:p>
            <a:r>
              <a:rPr lang="en-IN" dirty="0"/>
              <a:t>Submit</a:t>
            </a:r>
          </a:p>
        </p:txBody>
      </p:sp>
    </p:spTree>
    <p:extLst>
      <p:ext uri="{BB962C8B-B14F-4D97-AF65-F5344CB8AC3E}">
        <p14:creationId xmlns="" xmlns:p14="http://schemas.microsoft.com/office/powerpoint/2010/main" val="2195904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Attack is Successful!</a:t>
            </a:r>
          </a:p>
        </p:txBody>
      </p:sp>
      <p:pic>
        <p:nvPicPr>
          <p:cNvPr id="6146" name="Picture 2"/>
          <p:cNvPicPr>
            <a:picLocks noGrp="1" noChangeAspect="1" noChangeArrowheads="1"/>
          </p:cNvPicPr>
          <p:nvPr>
            <p:ph idx="1"/>
          </p:nvPr>
        </p:nvPicPr>
        <p:blipFill>
          <a:blip r:embed="rId2"/>
          <a:srcRect/>
          <a:stretch>
            <a:fillRect/>
          </a:stretch>
        </p:blipFill>
        <p:spPr bwMode="auto">
          <a:xfrm>
            <a:off x="1218589" y="1794633"/>
            <a:ext cx="6592522" cy="3957638"/>
          </a:xfrm>
          <a:prstGeom prst="rect">
            <a:avLst/>
          </a:prstGeom>
          <a:noFill/>
          <a:ln w="9525">
            <a:noFill/>
            <a:miter lim="800000"/>
            <a:headEnd/>
            <a:tailEnd/>
          </a:ln>
        </p:spPr>
      </p:pic>
    </p:spTree>
    <p:extLst>
      <p:ext uri="{BB962C8B-B14F-4D97-AF65-F5344CB8AC3E}">
        <p14:creationId xmlns="" xmlns:p14="http://schemas.microsoft.com/office/powerpoint/2010/main" val="322081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it works</a:t>
            </a:r>
          </a:p>
        </p:txBody>
      </p:sp>
      <p:pic>
        <p:nvPicPr>
          <p:cNvPr id="1026" name="Picture 2" descr="C:\Users\Shika\Desktop\Burpsuite\113017_1956_PentestingM2.jpg"/>
          <p:cNvPicPr>
            <a:picLocks noGrp="1" noChangeAspect="1" noChangeArrowheads="1"/>
          </p:cNvPicPr>
          <p:nvPr>
            <p:ph idx="1"/>
          </p:nvPr>
        </p:nvPicPr>
        <p:blipFill>
          <a:blip r:embed="rId2"/>
          <a:srcRect/>
          <a:stretch>
            <a:fillRect/>
          </a:stretch>
        </p:blipFill>
        <p:spPr bwMode="auto">
          <a:xfrm>
            <a:off x="999451" y="2475440"/>
            <a:ext cx="7003649" cy="2636205"/>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1" y="2634018"/>
            <a:ext cx="8115526" cy="1323833"/>
          </a:xfrm>
        </p:spPr>
        <p:txBody>
          <a:bodyPr>
            <a:normAutofit fontScale="90000"/>
          </a:bodyPr>
          <a:lstStyle/>
          <a:p>
            <a:pPr algn="l"/>
            <a:r>
              <a:rPr lang="en-IN" dirty="0"/>
              <a:t>Use Case 3</a:t>
            </a:r>
            <a:br>
              <a:rPr lang="en-IN" dirty="0"/>
            </a:br>
            <a:r>
              <a:rPr lang="en-IN" dirty="0"/>
              <a:t>Cross Site Scripting (XSS)</a:t>
            </a:r>
          </a:p>
        </p:txBody>
      </p:sp>
    </p:spTree>
    <p:extLst>
      <p:ext uri="{BB962C8B-B14F-4D97-AF65-F5344CB8AC3E}">
        <p14:creationId xmlns="" xmlns:p14="http://schemas.microsoft.com/office/powerpoint/2010/main" val="2312786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Target</a:t>
            </a:r>
          </a:p>
        </p:txBody>
      </p:sp>
      <p:pic>
        <p:nvPicPr>
          <p:cNvPr id="7171" name="Picture 3"/>
          <p:cNvPicPr>
            <a:picLocks noGrp="1" noChangeAspect="1" noChangeArrowheads="1"/>
          </p:cNvPicPr>
          <p:nvPr>
            <p:ph idx="1"/>
          </p:nvPr>
        </p:nvPicPr>
        <p:blipFill>
          <a:blip r:embed="rId2"/>
          <a:srcRect/>
          <a:stretch>
            <a:fillRect/>
          </a:stretch>
        </p:blipFill>
        <p:spPr bwMode="auto">
          <a:xfrm>
            <a:off x="1467136" y="1612954"/>
            <a:ext cx="5465927" cy="2189931"/>
          </a:xfrm>
          <a:prstGeom prst="rect">
            <a:avLst/>
          </a:prstGeom>
          <a:noFill/>
          <a:ln w="9525">
            <a:noFill/>
            <a:miter lim="800000"/>
            <a:headEnd/>
            <a:tailEnd/>
          </a:ln>
        </p:spPr>
      </p:pic>
      <p:pic>
        <p:nvPicPr>
          <p:cNvPr id="4" name="Picture 3">
            <a:extLst>
              <a:ext uri="{FF2B5EF4-FFF2-40B4-BE49-F238E27FC236}">
                <a16:creationId xmlns="" xmlns:a16="http://schemas.microsoft.com/office/drawing/2014/main" id="{A0BA5CD8-222F-964A-8FFD-C77988E41C00}"/>
              </a:ext>
            </a:extLst>
          </p:cNvPr>
          <p:cNvPicPr>
            <a:picLocks noChangeAspect="1"/>
          </p:cNvPicPr>
          <p:nvPr/>
        </p:nvPicPr>
        <p:blipFill>
          <a:blip r:embed="rId3"/>
          <a:stretch>
            <a:fillRect/>
          </a:stretch>
        </p:blipFill>
        <p:spPr>
          <a:xfrm>
            <a:off x="1467136" y="4119379"/>
            <a:ext cx="5465928" cy="1705224"/>
          </a:xfrm>
          <a:prstGeom prst="rect">
            <a:avLst/>
          </a:prstGeom>
        </p:spPr>
      </p:pic>
    </p:spTree>
    <p:extLst>
      <p:ext uri="{BB962C8B-B14F-4D97-AF65-F5344CB8AC3E}">
        <p14:creationId xmlns="" xmlns:p14="http://schemas.microsoft.com/office/powerpoint/2010/main" val="2144531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Target</a:t>
            </a:r>
          </a:p>
        </p:txBody>
      </p:sp>
      <p:sp>
        <p:nvSpPr>
          <p:cNvPr id="5" name="TextBox 4"/>
          <p:cNvSpPr txBox="1"/>
          <p:nvPr/>
        </p:nvSpPr>
        <p:spPr>
          <a:xfrm>
            <a:off x="1044281" y="5158854"/>
            <a:ext cx="7528446" cy="523220"/>
          </a:xfrm>
          <a:prstGeom prst="rect">
            <a:avLst/>
          </a:prstGeom>
          <a:noFill/>
        </p:spPr>
        <p:txBody>
          <a:bodyPr wrap="square" rtlCol="0">
            <a:spAutoFit/>
          </a:bodyPr>
          <a:lstStyle/>
          <a:p>
            <a:r>
              <a:rPr lang="en-IN" sz="2800" dirty="0"/>
              <a:t>DVWA did not run the entered script.</a:t>
            </a:r>
            <a:endParaRPr lang="en-IN" dirty="0"/>
          </a:p>
        </p:txBody>
      </p:sp>
      <p:pic>
        <p:nvPicPr>
          <p:cNvPr id="7" name="Content Placeholder 6">
            <a:extLst>
              <a:ext uri="{FF2B5EF4-FFF2-40B4-BE49-F238E27FC236}">
                <a16:creationId xmlns="" xmlns:a16="http://schemas.microsoft.com/office/drawing/2014/main" id="{730DE951-B5FD-ED45-8F26-7DE1D8E290D5}"/>
              </a:ext>
            </a:extLst>
          </p:cNvPr>
          <p:cNvPicPr>
            <a:picLocks noGrp="1" noChangeAspect="1"/>
          </p:cNvPicPr>
          <p:nvPr>
            <p:ph idx="1"/>
          </p:nvPr>
        </p:nvPicPr>
        <p:blipFill>
          <a:blip r:embed="rId2"/>
          <a:stretch>
            <a:fillRect/>
          </a:stretch>
        </p:blipFill>
        <p:spPr>
          <a:xfrm>
            <a:off x="256783" y="1746952"/>
            <a:ext cx="8115300" cy="3073188"/>
          </a:xfrm>
        </p:spPr>
      </p:pic>
    </p:spTree>
    <p:extLst>
      <p:ext uri="{BB962C8B-B14F-4D97-AF65-F5344CB8AC3E}">
        <p14:creationId xmlns="" xmlns:p14="http://schemas.microsoft.com/office/powerpoint/2010/main" val="1983697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Burp Suite HTTP History</a:t>
            </a:r>
          </a:p>
        </p:txBody>
      </p:sp>
      <p:sp>
        <p:nvSpPr>
          <p:cNvPr id="6" name="TextBox 5"/>
          <p:cNvSpPr txBox="1"/>
          <p:nvPr/>
        </p:nvSpPr>
        <p:spPr>
          <a:xfrm>
            <a:off x="1523431" y="5513696"/>
            <a:ext cx="6446862" cy="461665"/>
          </a:xfrm>
          <a:prstGeom prst="rect">
            <a:avLst/>
          </a:prstGeom>
          <a:noFill/>
        </p:spPr>
        <p:txBody>
          <a:bodyPr wrap="square" rtlCol="0">
            <a:spAutoFit/>
          </a:bodyPr>
          <a:lstStyle/>
          <a:p>
            <a:r>
              <a:rPr lang="en-IN" sz="2400" dirty="0"/>
              <a:t>Network proxy was set up, but intercept was off</a:t>
            </a:r>
            <a:endParaRPr lang="en-IN" dirty="0"/>
          </a:p>
        </p:txBody>
      </p:sp>
      <p:pic>
        <p:nvPicPr>
          <p:cNvPr id="7" name="Content Placeholder 6">
            <a:extLst>
              <a:ext uri="{FF2B5EF4-FFF2-40B4-BE49-F238E27FC236}">
                <a16:creationId xmlns="" xmlns:a16="http://schemas.microsoft.com/office/drawing/2014/main" id="{E0394D67-B9C9-354D-9FE1-018DA12C8701}"/>
              </a:ext>
            </a:extLst>
          </p:cNvPr>
          <p:cNvPicPr>
            <a:picLocks noGrp="1" noChangeAspect="1"/>
          </p:cNvPicPr>
          <p:nvPr>
            <p:ph idx="1"/>
          </p:nvPr>
        </p:nvPicPr>
        <p:blipFill>
          <a:blip r:embed="rId2"/>
          <a:stretch>
            <a:fillRect/>
          </a:stretch>
        </p:blipFill>
        <p:spPr>
          <a:xfrm>
            <a:off x="1348854" y="1408238"/>
            <a:ext cx="6332220" cy="4145445"/>
          </a:xfrm>
        </p:spPr>
      </p:pic>
    </p:spTree>
    <p:extLst>
      <p:ext uri="{BB962C8B-B14F-4D97-AF65-F5344CB8AC3E}">
        <p14:creationId xmlns="" xmlns:p14="http://schemas.microsoft.com/office/powerpoint/2010/main" val="3472388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Sending Request to Repeater</a:t>
            </a:r>
          </a:p>
        </p:txBody>
      </p:sp>
      <p:pic>
        <p:nvPicPr>
          <p:cNvPr id="6" name="Content Placeholder 5">
            <a:extLst>
              <a:ext uri="{FF2B5EF4-FFF2-40B4-BE49-F238E27FC236}">
                <a16:creationId xmlns="" xmlns:a16="http://schemas.microsoft.com/office/drawing/2014/main" id="{6A39617B-DF12-1F4A-9DF9-596FBE906289}"/>
              </a:ext>
            </a:extLst>
          </p:cNvPr>
          <p:cNvPicPr>
            <a:picLocks noGrp="1" noChangeAspect="1"/>
          </p:cNvPicPr>
          <p:nvPr>
            <p:ph idx="1"/>
          </p:nvPr>
        </p:nvPicPr>
        <p:blipFill>
          <a:blip r:embed="rId2"/>
          <a:stretch>
            <a:fillRect/>
          </a:stretch>
        </p:blipFill>
        <p:spPr>
          <a:xfrm>
            <a:off x="1348854" y="1573277"/>
            <a:ext cx="6332220" cy="3957638"/>
          </a:xfrm>
        </p:spPr>
      </p:pic>
    </p:spTree>
    <p:extLst>
      <p:ext uri="{BB962C8B-B14F-4D97-AF65-F5344CB8AC3E}">
        <p14:creationId xmlns="" xmlns:p14="http://schemas.microsoft.com/office/powerpoint/2010/main" val="178896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198B7342-52EE-1E44-82AE-2B2E8153D78F}"/>
              </a:ext>
            </a:extLst>
          </p:cNvPr>
          <p:cNvPicPr>
            <a:picLocks noGrp="1" noChangeAspect="1"/>
          </p:cNvPicPr>
          <p:nvPr>
            <p:ph idx="1"/>
          </p:nvPr>
        </p:nvPicPr>
        <p:blipFill>
          <a:blip r:embed="rId2"/>
          <a:stretch>
            <a:fillRect/>
          </a:stretch>
        </p:blipFill>
        <p:spPr>
          <a:xfrm>
            <a:off x="1348854" y="1761167"/>
            <a:ext cx="6332220" cy="4025857"/>
          </a:xfrm>
        </p:spPr>
      </p:pic>
      <p:sp>
        <p:nvSpPr>
          <p:cNvPr id="3" name="Title 2">
            <a:extLst>
              <a:ext uri="{FF2B5EF4-FFF2-40B4-BE49-F238E27FC236}">
                <a16:creationId xmlns="" xmlns:a16="http://schemas.microsoft.com/office/drawing/2014/main" id="{2F8AAEB4-7AF9-CE45-9F07-6D6346194AE6}"/>
              </a:ext>
            </a:extLst>
          </p:cNvPr>
          <p:cNvSpPr>
            <a:spLocks noGrp="1"/>
          </p:cNvSpPr>
          <p:nvPr>
            <p:ph type="title"/>
          </p:nvPr>
        </p:nvSpPr>
        <p:spPr/>
        <p:txBody>
          <a:bodyPr/>
          <a:lstStyle/>
          <a:p>
            <a:r>
              <a:rPr lang="en-US" dirty="0"/>
              <a:t>Repeater request and response</a:t>
            </a:r>
          </a:p>
        </p:txBody>
      </p:sp>
    </p:spTree>
    <p:extLst>
      <p:ext uri="{BB962C8B-B14F-4D97-AF65-F5344CB8AC3E}">
        <p14:creationId xmlns="" xmlns:p14="http://schemas.microsoft.com/office/powerpoint/2010/main" val="3837037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9E670BD-424D-2548-871B-EA460184034F}"/>
              </a:ext>
            </a:extLst>
          </p:cNvPr>
          <p:cNvSpPr>
            <a:spLocks noGrp="1"/>
          </p:cNvSpPr>
          <p:nvPr>
            <p:ph type="title"/>
          </p:nvPr>
        </p:nvSpPr>
        <p:spPr/>
        <p:txBody>
          <a:bodyPr>
            <a:normAutofit fontScale="90000"/>
          </a:bodyPr>
          <a:lstStyle/>
          <a:p>
            <a:r>
              <a:rPr lang="en-US" dirty="0"/>
              <a:t>Repeater – updating injected script</a:t>
            </a:r>
          </a:p>
        </p:txBody>
      </p:sp>
      <p:pic>
        <p:nvPicPr>
          <p:cNvPr id="9" name="Content Placeholder 8">
            <a:extLst>
              <a:ext uri="{FF2B5EF4-FFF2-40B4-BE49-F238E27FC236}">
                <a16:creationId xmlns="" xmlns:a16="http://schemas.microsoft.com/office/drawing/2014/main" id="{05372FDD-E242-C441-9860-B977285740DC}"/>
              </a:ext>
            </a:extLst>
          </p:cNvPr>
          <p:cNvPicPr>
            <a:picLocks noGrp="1" noChangeAspect="1"/>
          </p:cNvPicPr>
          <p:nvPr>
            <p:ph idx="1"/>
          </p:nvPr>
        </p:nvPicPr>
        <p:blipFill>
          <a:blip r:embed="rId2"/>
          <a:stretch>
            <a:fillRect/>
          </a:stretch>
        </p:blipFill>
        <p:spPr>
          <a:xfrm>
            <a:off x="1348854" y="1698537"/>
            <a:ext cx="6332220" cy="4151117"/>
          </a:xfrm>
        </p:spPr>
      </p:pic>
    </p:spTree>
    <p:extLst>
      <p:ext uri="{BB962C8B-B14F-4D97-AF65-F5344CB8AC3E}">
        <p14:creationId xmlns="" xmlns:p14="http://schemas.microsoft.com/office/powerpoint/2010/main" val="409380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D182B19-6820-0B4F-9451-BBACF9866251}"/>
              </a:ext>
            </a:extLst>
          </p:cNvPr>
          <p:cNvSpPr>
            <a:spLocks noGrp="1"/>
          </p:cNvSpPr>
          <p:nvPr>
            <p:ph type="title"/>
          </p:nvPr>
        </p:nvSpPr>
        <p:spPr/>
        <p:txBody>
          <a:bodyPr>
            <a:normAutofit fontScale="90000"/>
          </a:bodyPr>
          <a:lstStyle/>
          <a:p>
            <a:r>
              <a:rPr lang="en-US" dirty="0"/>
              <a:t>Repeater - encoding inserted script</a:t>
            </a:r>
          </a:p>
        </p:txBody>
      </p:sp>
      <p:pic>
        <p:nvPicPr>
          <p:cNvPr id="9" name="Content Placeholder 8">
            <a:extLst>
              <a:ext uri="{FF2B5EF4-FFF2-40B4-BE49-F238E27FC236}">
                <a16:creationId xmlns="" xmlns:a16="http://schemas.microsoft.com/office/drawing/2014/main" id="{2427B49A-6783-7F48-AE92-7B6998738DFB}"/>
              </a:ext>
            </a:extLst>
          </p:cNvPr>
          <p:cNvPicPr>
            <a:picLocks noGrp="1" noChangeAspect="1"/>
          </p:cNvPicPr>
          <p:nvPr>
            <p:ph idx="1"/>
          </p:nvPr>
        </p:nvPicPr>
        <p:blipFill>
          <a:blip r:embed="rId2"/>
          <a:stretch>
            <a:fillRect/>
          </a:stretch>
        </p:blipFill>
        <p:spPr>
          <a:xfrm>
            <a:off x="1261058" y="1660959"/>
            <a:ext cx="6332220" cy="3957638"/>
          </a:xfrm>
        </p:spPr>
      </p:pic>
    </p:spTree>
    <p:extLst>
      <p:ext uri="{BB962C8B-B14F-4D97-AF65-F5344CB8AC3E}">
        <p14:creationId xmlns="" xmlns:p14="http://schemas.microsoft.com/office/powerpoint/2010/main" val="3455641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C74015CB-19DA-2B4F-B8EB-51588DBDC010}"/>
              </a:ext>
            </a:extLst>
          </p:cNvPr>
          <p:cNvPicPr>
            <a:picLocks noGrp="1" noChangeAspect="1"/>
          </p:cNvPicPr>
          <p:nvPr>
            <p:ph idx="1"/>
          </p:nvPr>
        </p:nvPicPr>
        <p:blipFill>
          <a:blip r:embed="rId2"/>
          <a:stretch>
            <a:fillRect/>
          </a:stretch>
        </p:blipFill>
        <p:spPr>
          <a:xfrm>
            <a:off x="1027134" y="1578280"/>
            <a:ext cx="6666352" cy="4403573"/>
          </a:xfrm>
        </p:spPr>
      </p:pic>
      <p:sp>
        <p:nvSpPr>
          <p:cNvPr id="3" name="Title 2">
            <a:extLst>
              <a:ext uri="{FF2B5EF4-FFF2-40B4-BE49-F238E27FC236}">
                <a16:creationId xmlns="" xmlns:a16="http://schemas.microsoft.com/office/drawing/2014/main" id="{4C6311C3-580B-5742-B83B-6563F1025635}"/>
              </a:ext>
            </a:extLst>
          </p:cNvPr>
          <p:cNvSpPr>
            <a:spLocks noGrp="1"/>
          </p:cNvSpPr>
          <p:nvPr>
            <p:ph type="title"/>
          </p:nvPr>
        </p:nvSpPr>
        <p:spPr/>
        <p:txBody>
          <a:bodyPr/>
          <a:lstStyle/>
          <a:p>
            <a:r>
              <a:rPr lang="en-US" dirty="0"/>
              <a:t>Script was inserted successfully</a:t>
            </a:r>
          </a:p>
        </p:txBody>
      </p:sp>
    </p:spTree>
    <p:extLst>
      <p:ext uri="{BB962C8B-B14F-4D97-AF65-F5344CB8AC3E}">
        <p14:creationId xmlns="" xmlns:p14="http://schemas.microsoft.com/office/powerpoint/2010/main" val="1667718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1" y="2455761"/>
            <a:ext cx="8115526" cy="1133600"/>
          </a:xfrm>
        </p:spPr>
        <p:txBody>
          <a:bodyPr>
            <a:normAutofit fontScale="90000"/>
          </a:bodyPr>
          <a:lstStyle/>
          <a:p>
            <a:pPr algn="l"/>
            <a:r>
              <a:rPr lang="en-IN" dirty="0"/>
              <a:t>Use Case 4</a:t>
            </a:r>
            <a:br>
              <a:rPr lang="en-IN" dirty="0"/>
            </a:br>
            <a:r>
              <a:rPr lang="en-IN" dirty="0"/>
              <a:t>File Upload Vulnerability</a:t>
            </a:r>
          </a:p>
        </p:txBody>
      </p:sp>
    </p:spTree>
    <p:extLst>
      <p:ext uri="{BB962C8B-B14F-4D97-AF65-F5344CB8AC3E}">
        <p14:creationId xmlns="" xmlns:p14="http://schemas.microsoft.com/office/powerpoint/2010/main" val="675782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DDDC5A54-C6DB-814D-B141-3F41AB6695AC}"/>
              </a:ext>
            </a:extLst>
          </p:cNvPr>
          <p:cNvSpPr>
            <a:spLocks noGrp="1"/>
          </p:cNvSpPr>
          <p:nvPr>
            <p:ph idx="1"/>
          </p:nvPr>
        </p:nvSpPr>
        <p:spPr>
          <a:xfrm>
            <a:off x="457200" y="1495168"/>
            <a:ext cx="8115526" cy="4611457"/>
          </a:xfrm>
        </p:spPr>
        <p:txBody>
          <a:bodyPr>
            <a:normAutofit lnSpcReduction="10000"/>
          </a:bodyPr>
          <a:lstStyle/>
          <a:p>
            <a:pPr marL="457200" indent="-457200">
              <a:buFont typeface="Arial" panose="020B0604020202020204" pitchFamily="34" charset="0"/>
              <a:buChar char="•"/>
            </a:pPr>
            <a:r>
              <a:rPr lang="en-IN" sz="2800" dirty="0">
                <a:solidFill>
                  <a:schemeClr val="tx1"/>
                </a:solidFill>
              </a:rPr>
              <a:t>PROXY</a:t>
            </a:r>
          </a:p>
          <a:p>
            <a:pPr marL="457200" indent="-457200">
              <a:buFont typeface="Arial" panose="020B0604020202020204" pitchFamily="34" charset="0"/>
              <a:buChar char="•"/>
            </a:pPr>
            <a:r>
              <a:rPr lang="en-IN" sz="2800" dirty="0">
                <a:solidFill>
                  <a:schemeClr val="tx1"/>
                </a:solidFill>
              </a:rPr>
              <a:t>TARGET</a:t>
            </a:r>
          </a:p>
          <a:p>
            <a:pPr marL="457200" indent="-457200">
              <a:buFont typeface="Arial" panose="020B0604020202020204" pitchFamily="34" charset="0"/>
              <a:buChar char="•"/>
            </a:pPr>
            <a:r>
              <a:rPr lang="en-IN" sz="2800" dirty="0">
                <a:solidFill>
                  <a:schemeClr val="tx1"/>
                </a:solidFill>
              </a:rPr>
              <a:t>SPIDER</a:t>
            </a:r>
          </a:p>
          <a:p>
            <a:pPr marL="457200" indent="-457200">
              <a:buFont typeface="Arial" panose="020B0604020202020204" pitchFamily="34" charset="0"/>
              <a:buChar char="•"/>
            </a:pPr>
            <a:r>
              <a:rPr lang="en-IN" sz="2800" dirty="0">
                <a:solidFill>
                  <a:schemeClr val="tx1"/>
                </a:solidFill>
              </a:rPr>
              <a:t>SCANNER </a:t>
            </a:r>
          </a:p>
          <a:p>
            <a:pPr marL="457200" indent="-457200">
              <a:buFont typeface="Arial" panose="020B0604020202020204" pitchFamily="34" charset="0"/>
              <a:buChar char="•"/>
            </a:pPr>
            <a:r>
              <a:rPr lang="en-IN" sz="2800" dirty="0">
                <a:solidFill>
                  <a:schemeClr val="tx1"/>
                </a:solidFill>
              </a:rPr>
              <a:t>INTRUDER</a:t>
            </a:r>
          </a:p>
          <a:p>
            <a:pPr marL="457200" indent="-457200">
              <a:buFont typeface="Arial" panose="020B0604020202020204" pitchFamily="34" charset="0"/>
              <a:buChar char="•"/>
            </a:pPr>
            <a:r>
              <a:rPr lang="en-IN" sz="2800" dirty="0">
                <a:solidFill>
                  <a:schemeClr val="tx1"/>
                </a:solidFill>
              </a:rPr>
              <a:t>REPEATER </a:t>
            </a:r>
          </a:p>
          <a:p>
            <a:pPr marL="457200" indent="-457200">
              <a:buFont typeface="Arial" panose="020B0604020202020204" pitchFamily="34" charset="0"/>
              <a:buChar char="•"/>
            </a:pPr>
            <a:r>
              <a:rPr lang="en-IN" sz="2800" dirty="0">
                <a:solidFill>
                  <a:schemeClr val="tx1"/>
                </a:solidFill>
              </a:rPr>
              <a:t>SEQUENCER</a:t>
            </a:r>
          </a:p>
          <a:p>
            <a:pPr marL="457200" indent="-457200">
              <a:buFont typeface="Arial" panose="020B0604020202020204" pitchFamily="34" charset="0"/>
              <a:buChar char="•"/>
            </a:pPr>
            <a:r>
              <a:rPr lang="en-IN" sz="2800" dirty="0">
                <a:solidFill>
                  <a:schemeClr val="tx1"/>
                </a:solidFill>
              </a:rPr>
              <a:t>COMPARER </a:t>
            </a:r>
          </a:p>
          <a:p>
            <a:pPr marL="457200" indent="-457200">
              <a:buFont typeface="Arial" panose="020B0604020202020204" pitchFamily="34" charset="0"/>
              <a:buChar char="•"/>
            </a:pPr>
            <a:r>
              <a:rPr lang="en-IN" sz="2800" dirty="0">
                <a:solidFill>
                  <a:schemeClr val="tx1"/>
                </a:solidFill>
              </a:rPr>
              <a:t>EXTENDER</a:t>
            </a:r>
          </a:p>
          <a:p>
            <a:pPr marL="457200" indent="-457200">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 xmlns:a16="http://schemas.microsoft.com/office/drawing/2014/main" id="{CD49FAA9-F907-BC4F-BB85-6D1D5E196799}"/>
              </a:ext>
            </a:extLst>
          </p:cNvPr>
          <p:cNvSpPr>
            <a:spLocks noGrp="1"/>
          </p:cNvSpPr>
          <p:nvPr>
            <p:ph type="title"/>
          </p:nvPr>
        </p:nvSpPr>
        <p:spPr/>
        <p:txBody>
          <a:bodyPr/>
          <a:lstStyle/>
          <a:p>
            <a:r>
              <a:rPr lang="en-US" dirty="0"/>
              <a:t>Tools of Burp Suite</a:t>
            </a:r>
          </a:p>
        </p:txBody>
      </p:sp>
    </p:spTree>
    <p:extLst>
      <p:ext uri="{BB962C8B-B14F-4D97-AF65-F5344CB8AC3E}">
        <p14:creationId xmlns="" xmlns:p14="http://schemas.microsoft.com/office/powerpoint/2010/main" val="3161161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Target Field</a:t>
            </a:r>
          </a:p>
        </p:txBody>
      </p:sp>
      <p:pic>
        <p:nvPicPr>
          <p:cNvPr id="1026" name="Picture 2"/>
          <p:cNvPicPr>
            <a:picLocks noGrp="1" noChangeAspect="1" noChangeArrowheads="1"/>
          </p:cNvPicPr>
          <p:nvPr>
            <p:ph idx="1"/>
          </p:nvPr>
        </p:nvPicPr>
        <p:blipFill>
          <a:blip r:embed="rId2"/>
          <a:srcRect/>
          <a:stretch>
            <a:fillRect/>
          </a:stretch>
        </p:blipFill>
        <p:spPr bwMode="auto">
          <a:xfrm>
            <a:off x="1166884" y="1661424"/>
            <a:ext cx="6612340" cy="2993861"/>
          </a:xfrm>
          <a:prstGeom prst="rect">
            <a:avLst/>
          </a:prstGeom>
          <a:noFill/>
          <a:ln w="9525">
            <a:noFill/>
            <a:miter lim="800000"/>
            <a:headEnd/>
            <a:tailEnd/>
          </a:ln>
        </p:spPr>
      </p:pic>
      <p:sp>
        <p:nvSpPr>
          <p:cNvPr id="5" name="TextBox 4"/>
          <p:cNvSpPr txBox="1"/>
          <p:nvPr/>
        </p:nvSpPr>
        <p:spPr>
          <a:xfrm>
            <a:off x="696036" y="5130378"/>
            <a:ext cx="7876691" cy="461665"/>
          </a:xfrm>
          <a:prstGeom prst="rect">
            <a:avLst/>
          </a:prstGeom>
          <a:noFill/>
        </p:spPr>
        <p:txBody>
          <a:bodyPr wrap="square" rtlCol="0">
            <a:spAutoFit/>
          </a:bodyPr>
          <a:lstStyle/>
          <a:p>
            <a:r>
              <a:rPr lang="en-IN" sz="2400" dirty="0"/>
              <a:t>Here, DVWA Security level set to </a:t>
            </a:r>
            <a:r>
              <a:rPr lang="en-IN" sz="2400" b="1" dirty="0"/>
              <a:t>Medium </a:t>
            </a:r>
            <a:r>
              <a:rPr lang="en-IN" sz="2400" dirty="0"/>
              <a:t>and Intercept is ON</a:t>
            </a:r>
          </a:p>
        </p:txBody>
      </p:sp>
    </p:spTree>
    <p:extLst>
      <p:ext uri="{BB962C8B-B14F-4D97-AF65-F5344CB8AC3E}">
        <p14:creationId xmlns="" xmlns:p14="http://schemas.microsoft.com/office/powerpoint/2010/main" val="2080936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Uploading an Image file</a:t>
            </a:r>
          </a:p>
        </p:txBody>
      </p:sp>
      <p:pic>
        <p:nvPicPr>
          <p:cNvPr id="2050" name="Picture 2"/>
          <p:cNvPicPr>
            <a:picLocks noChangeAspect="1" noChangeArrowheads="1"/>
          </p:cNvPicPr>
          <p:nvPr/>
        </p:nvPicPr>
        <p:blipFill>
          <a:blip r:embed="rId2"/>
          <a:srcRect/>
          <a:stretch>
            <a:fillRect/>
          </a:stretch>
        </p:blipFill>
        <p:spPr bwMode="auto">
          <a:xfrm>
            <a:off x="457201" y="1795357"/>
            <a:ext cx="3533775" cy="1666875"/>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4858603" y="1408238"/>
            <a:ext cx="3714124" cy="2133066"/>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1937983" y="4377346"/>
            <a:ext cx="5268036" cy="1701058"/>
          </a:xfrm>
          <a:prstGeom prst="rect">
            <a:avLst/>
          </a:prstGeom>
          <a:noFill/>
          <a:ln w="9525">
            <a:noFill/>
            <a:miter lim="800000"/>
            <a:headEnd/>
            <a:tailEnd/>
          </a:ln>
        </p:spPr>
      </p:pic>
      <p:sp>
        <p:nvSpPr>
          <p:cNvPr id="7" name="TextBox 6"/>
          <p:cNvSpPr txBox="1"/>
          <p:nvPr/>
        </p:nvSpPr>
        <p:spPr>
          <a:xfrm>
            <a:off x="716508" y="3743757"/>
            <a:ext cx="3009330" cy="369332"/>
          </a:xfrm>
          <a:prstGeom prst="rect">
            <a:avLst/>
          </a:prstGeom>
          <a:noFill/>
        </p:spPr>
        <p:txBody>
          <a:bodyPr wrap="square" rtlCol="0">
            <a:spAutoFit/>
          </a:bodyPr>
          <a:lstStyle/>
          <a:p>
            <a:r>
              <a:rPr lang="en-IN" dirty="0"/>
              <a:t>Selecting the File to upload</a:t>
            </a:r>
          </a:p>
        </p:txBody>
      </p:sp>
      <p:sp>
        <p:nvSpPr>
          <p:cNvPr id="8" name="TextBox 7"/>
          <p:cNvSpPr txBox="1"/>
          <p:nvPr/>
        </p:nvSpPr>
        <p:spPr>
          <a:xfrm>
            <a:off x="5140658" y="3743757"/>
            <a:ext cx="3009330" cy="369332"/>
          </a:xfrm>
          <a:prstGeom prst="rect">
            <a:avLst/>
          </a:prstGeom>
          <a:noFill/>
        </p:spPr>
        <p:txBody>
          <a:bodyPr wrap="square" rtlCol="0">
            <a:spAutoFit/>
          </a:bodyPr>
          <a:lstStyle/>
          <a:p>
            <a:r>
              <a:rPr lang="en-IN" dirty="0"/>
              <a:t>Request intercepted in Burp</a:t>
            </a:r>
          </a:p>
        </p:txBody>
      </p:sp>
      <p:sp>
        <p:nvSpPr>
          <p:cNvPr id="9" name="TextBox 8"/>
          <p:cNvSpPr txBox="1"/>
          <p:nvPr/>
        </p:nvSpPr>
        <p:spPr>
          <a:xfrm>
            <a:off x="3107141" y="6078404"/>
            <a:ext cx="3009330" cy="369332"/>
          </a:xfrm>
          <a:prstGeom prst="rect">
            <a:avLst/>
          </a:prstGeom>
          <a:noFill/>
        </p:spPr>
        <p:txBody>
          <a:bodyPr wrap="square" rtlCol="0">
            <a:spAutoFit/>
          </a:bodyPr>
          <a:lstStyle/>
          <a:p>
            <a:r>
              <a:rPr lang="en-IN" dirty="0"/>
              <a:t>Request is forwarded</a:t>
            </a:r>
          </a:p>
        </p:txBody>
      </p:sp>
      <p:sp>
        <p:nvSpPr>
          <p:cNvPr id="10" name="Rounded Rectangle 9"/>
          <p:cNvSpPr/>
          <p:nvPr/>
        </p:nvSpPr>
        <p:spPr>
          <a:xfrm>
            <a:off x="2224585" y="5554639"/>
            <a:ext cx="3589361" cy="232012"/>
          </a:xfrm>
          <a:prstGeom prst="round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Rounded Rectangle 10"/>
          <p:cNvSpPr/>
          <p:nvPr/>
        </p:nvSpPr>
        <p:spPr>
          <a:xfrm>
            <a:off x="4858603" y="2988860"/>
            <a:ext cx="1257868" cy="177421"/>
          </a:xfrm>
          <a:prstGeom prst="round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538747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Uploaded image’s location</a:t>
            </a:r>
          </a:p>
        </p:txBody>
      </p:sp>
      <p:pic>
        <p:nvPicPr>
          <p:cNvPr id="3074" name="Picture 2"/>
          <p:cNvPicPr>
            <a:picLocks noGrp="1" noChangeAspect="1" noChangeArrowheads="1"/>
          </p:cNvPicPr>
          <p:nvPr>
            <p:ph idx="1"/>
          </p:nvPr>
        </p:nvPicPr>
        <p:blipFill>
          <a:blip r:embed="rId2"/>
          <a:srcRect/>
          <a:stretch>
            <a:fillRect/>
          </a:stretch>
        </p:blipFill>
        <p:spPr bwMode="auto">
          <a:xfrm>
            <a:off x="1379283" y="1808281"/>
            <a:ext cx="6271134" cy="3957638"/>
          </a:xfrm>
          <a:prstGeom prst="rect">
            <a:avLst/>
          </a:prstGeom>
          <a:noFill/>
          <a:ln w="9525">
            <a:noFill/>
            <a:miter lim="800000"/>
            <a:headEnd/>
            <a:tailEnd/>
          </a:ln>
        </p:spPr>
      </p:pic>
    </p:spTree>
    <p:extLst>
      <p:ext uri="{BB962C8B-B14F-4D97-AF65-F5344CB8AC3E}">
        <p14:creationId xmlns="" xmlns:p14="http://schemas.microsoft.com/office/powerpoint/2010/main" val="3894965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Creating a backdoor payload</a:t>
            </a:r>
          </a:p>
        </p:txBody>
      </p:sp>
      <p:pic>
        <p:nvPicPr>
          <p:cNvPr id="4098" name="Picture 2"/>
          <p:cNvPicPr>
            <a:picLocks noGrp="1" noChangeAspect="1" noChangeArrowheads="1"/>
          </p:cNvPicPr>
          <p:nvPr>
            <p:ph idx="1"/>
          </p:nvPr>
        </p:nvPicPr>
        <p:blipFill>
          <a:blip r:embed="rId2"/>
          <a:srcRect/>
          <a:stretch>
            <a:fillRect/>
          </a:stretch>
        </p:blipFill>
        <p:spPr bwMode="auto">
          <a:xfrm>
            <a:off x="600302" y="1977705"/>
            <a:ext cx="7972425" cy="1571625"/>
          </a:xfrm>
          <a:prstGeom prst="rect">
            <a:avLst/>
          </a:prstGeom>
          <a:noFill/>
          <a:ln w="9525">
            <a:noFill/>
            <a:miter lim="800000"/>
            <a:headEnd/>
            <a:tailEnd/>
          </a:ln>
        </p:spPr>
      </p:pic>
      <p:sp>
        <p:nvSpPr>
          <p:cNvPr id="5" name="TextBox 4"/>
          <p:cNvSpPr txBox="1"/>
          <p:nvPr/>
        </p:nvSpPr>
        <p:spPr>
          <a:xfrm>
            <a:off x="900752" y="4026090"/>
            <a:ext cx="7137779" cy="461665"/>
          </a:xfrm>
          <a:prstGeom prst="rect">
            <a:avLst/>
          </a:prstGeom>
          <a:noFill/>
        </p:spPr>
        <p:txBody>
          <a:bodyPr wrap="square" rtlCol="0">
            <a:spAutoFit/>
          </a:bodyPr>
          <a:lstStyle/>
          <a:p>
            <a:r>
              <a:rPr lang="en-IN" sz="2400" dirty="0" err="1"/>
              <a:t>Weevely</a:t>
            </a:r>
            <a:r>
              <a:rPr lang="en-IN" sz="2400" dirty="0"/>
              <a:t> is a tool used to create backdoor payloads</a:t>
            </a:r>
          </a:p>
        </p:txBody>
      </p:sp>
      <p:sp>
        <p:nvSpPr>
          <p:cNvPr id="6" name="TextBox 5"/>
          <p:cNvSpPr txBox="1"/>
          <p:nvPr/>
        </p:nvSpPr>
        <p:spPr>
          <a:xfrm>
            <a:off x="900752" y="4730549"/>
            <a:ext cx="6277970" cy="461665"/>
          </a:xfrm>
          <a:prstGeom prst="rect">
            <a:avLst/>
          </a:prstGeom>
          <a:noFill/>
        </p:spPr>
        <p:txBody>
          <a:bodyPr wrap="square" rtlCol="0">
            <a:spAutoFit/>
          </a:bodyPr>
          <a:lstStyle/>
          <a:p>
            <a:r>
              <a:rPr lang="en-IN" sz="2400" dirty="0"/>
              <a:t>Alternatively, </a:t>
            </a:r>
            <a:r>
              <a:rPr lang="en-IN" sz="2400" dirty="0" err="1"/>
              <a:t>MSFVenom</a:t>
            </a:r>
            <a:r>
              <a:rPr lang="en-IN" sz="2400" dirty="0"/>
              <a:t> could be used</a:t>
            </a:r>
          </a:p>
        </p:txBody>
      </p:sp>
    </p:spTree>
    <p:extLst>
      <p:ext uri="{BB962C8B-B14F-4D97-AF65-F5344CB8AC3E}">
        <p14:creationId xmlns="" xmlns:p14="http://schemas.microsoft.com/office/powerpoint/2010/main" val="868511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Uploading  payload file</a:t>
            </a:r>
          </a:p>
        </p:txBody>
      </p:sp>
      <p:pic>
        <p:nvPicPr>
          <p:cNvPr id="5122" name="Picture 2"/>
          <p:cNvPicPr>
            <a:picLocks noGrp="1" noChangeAspect="1" noChangeArrowheads="1"/>
          </p:cNvPicPr>
          <p:nvPr>
            <p:ph idx="1"/>
          </p:nvPr>
        </p:nvPicPr>
        <p:blipFill>
          <a:blip r:embed="rId2"/>
          <a:srcRect/>
          <a:stretch>
            <a:fillRect/>
          </a:stretch>
        </p:blipFill>
        <p:spPr bwMode="auto">
          <a:xfrm>
            <a:off x="457200" y="2004547"/>
            <a:ext cx="8115300" cy="3346741"/>
          </a:xfrm>
          <a:prstGeom prst="rect">
            <a:avLst/>
          </a:prstGeom>
          <a:noFill/>
          <a:ln w="9525">
            <a:noFill/>
            <a:miter lim="800000"/>
            <a:headEnd/>
            <a:tailEnd/>
          </a:ln>
        </p:spPr>
      </p:pic>
    </p:spTree>
    <p:extLst>
      <p:ext uri="{BB962C8B-B14F-4D97-AF65-F5344CB8AC3E}">
        <p14:creationId xmlns="" xmlns:p14="http://schemas.microsoft.com/office/powerpoint/2010/main" val="1389373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8719" y="0"/>
            <a:ext cx="8115526" cy="1133600"/>
          </a:xfrm>
        </p:spPr>
        <p:txBody>
          <a:bodyPr/>
          <a:lstStyle/>
          <a:p>
            <a:r>
              <a:rPr lang="en-IN" dirty="0"/>
              <a:t>Changing the Content Type</a:t>
            </a:r>
          </a:p>
        </p:txBody>
      </p:sp>
      <p:pic>
        <p:nvPicPr>
          <p:cNvPr id="6147" name="Picture 3"/>
          <p:cNvPicPr>
            <a:picLocks noChangeAspect="1" noChangeArrowheads="1"/>
          </p:cNvPicPr>
          <p:nvPr/>
        </p:nvPicPr>
        <p:blipFill>
          <a:blip r:embed="rId2"/>
          <a:srcRect/>
          <a:stretch>
            <a:fillRect/>
          </a:stretch>
        </p:blipFill>
        <p:spPr bwMode="auto">
          <a:xfrm>
            <a:off x="562673" y="1133600"/>
            <a:ext cx="4089281" cy="2522296"/>
          </a:xfrm>
          <a:prstGeom prst="rect">
            <a:avLst/>
          </a:prstGeom>
          <a:noFill/>
          <a:ln w="9525">
            <a:noFill/>
            <a:miter lim="800000"/>
            <a:headEnd/>
            <a:tailEnd/>
          </a:ln>
        </p:spPr>
      </p:pic>
      <p:pic>
        <p:nvPicPr>
          <p:cNvPr id="6149" name="Picture 5"/>
          <p:cNvPicPr>
            <a:picLocks noChangeAspect="1" noChangeArrowheads="1"/>
          </p:cNvPicPr>
          <p:nvPr/>
        </p:nvPicPr>
        <p:blipFill>
          <a:blip r:embed="rId3"/>
          <a:srcRect/>
          <a:stretch>
            <a:fillRect/>
          </a:stretch>
        </p:blipFill>
        <p:spPr bwMode="auto">
          <a:xfrm>
            <a:off x="4651954" y="3846964"/>
            <a:ext cx="3770646" cy="2339732"/>
          </a:xfrm>
          <a:prstGeom prst="rect">
            <a:avLst/>
          </a:prstGeom>
          <a:noFill/>
          <a:ln w="9525">
            <a:noFill/>
            <a:miter lim="800000"/>
            <a:headEnd/>
            <a:tailEnd/>
          </a:ln>
        </p:spPr>
      </p:pic>
      <p:sp>
        <p:nvSpPr>
          <p:cNvPr id="8" name="Bent-Up Arrow 7"/>
          <p:cNvSpPr/>
          <p:nvPr/>
        </p:nvSpPr>
        <p:spPr>
          <a:xfrm rot="10800000" flipH="1">
            <a:off x="5540991" y="2033517"/>
            <a:ext cx="1787856" cy="1378424"/>
          </a:xfrm>
          <a:prstGeom prst="bentUpArrow">
            <a:avLst>
              <a:gd name="adj1" fmla="val 19443"/>
              <a:gd name="adj2" fmla="val 36082"/>
              <a:gd name="adj3" fmla="val 28961"/>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TextBox 8"/>
          <p:cNvSpPr txBox="1"/>
          <p:nvPr/>
        </p:nvSpPr>
        <p:spPr>
          <a:xfrm>
            <a:off x="917515" y="5158854"/>
            <a:ext cx="3367882" cy="369332"/>
          </a:xfrm>
          <a:prstGeom prst="rect">
            <a:avLst/>
          </a:prstGeom>
          <a:noFill/>
        </p:spPr>
        <p:txBody>
          <a:bodyPr wrap="square" rtlCol="0">
            <a:spAutoFit/>
          </a:bodyPr>
          <a:lstStyle/>
          <a:p>
            <a:r>
              <a:rPr lang="en-IN" dirty="0"/>
              <a:t>Request is now forwarded</a:t>
            </a:r>
          </a:p>
        </p:txBody>
      </p:sp>
    </p:spTree>
    <p:extLst>
      <p:ext uri="{BB962C8B-B14F-4D97-AF65-F5344CB8AC3E}">
        <p14:creationId xmlns="" xmlns:p14="http://schemas.microsoft.com/office/powerpoint/2010/main" val="2131466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File Uploaded Successfully</a:t>
            </a:r>
          </a:p>
        </p:txBody>
      </p:sp>
      <p:pic>
        <p:nvPicPr>
          <p:cNvPr id="7170" name="Picture 2"/>
          <p:cNvPicPr>
            <a:picLocks noChangeAspect="1" noChangeArrowheads="1"/>
          </p:cNvPicPr>
          <p:nvPr/>
        </p:nvPicPr>
        <p:blipFill>
          <a:blip r:embed="rId2"/>
          <a:srcRect/>
          <a:stretch>
            <a:fillRect/>
          </a:stretch>
        </p:blipFill>
        <p:spPr bwMode="auto">
          <a:xfrm>
            <a:off x="736979" y="1817978"/>
            <a:ext cx="5240742" cy="1911860"/>
          </a:xfrm>
          <a:prstGeom prst="rect">
            <a:avLst/>
          </a:prstGeom>
          <a:noFill/>
          <a:ln w="9525">
            <a:noFill/>
            <a:miter lim="800000"/>
            <a:headEnd/>
            <a:tailEnd/>
          </a:ln>
        </p:spPr>
      </p:pic>
      <p:pic>
        <p:nvPicPr>
          <p:cNvPr id="7171" name="Picture 3"/>
          <p:cNvPicPr>
            <a:picLocks noChangeAspect="1" noChangeArrowheads="1"/>
          </p:cNvPicPr>
          <p:nvPr/>
        </p:nvPicPr>
        <p:blipFill>
          <a:blip r:embed="rId3"/>
          <a:srcRect/>
          <a:stretch>
            <a:fillRect/>
          </a:stretch>
        </p:blipFill>
        <p:spPr bwMode="auto">
          <a:xfrm>
            <a:off x="3755063" y="3996019"/>
            <a:ext cx="5088686" cy="1799876"/>
          </a:xfrm>
          <a:prstGeom prst="rect">
            <a:avLst/>
          </a:prstGeom>
          <a:noFill/>
          <a:ln w="9525">
            <a:noFill/>
            <a:miter lim="800000"/>
            <a:headEnd/>
            <a:tailEnd/>
          </a:ln>
        </p:spPr>
      </p:pic>
      <p:sp>
        <p:nvSpPr>
          <p:cNvPr id="6" name="TextBox 5"/>
          <p:cNvSpPr txBox="1"/>
          <p:nvPr/>
        </p:nvSpPr>
        <p:spPr>
          <a:xfrm>
            <a:off x="736979" y="4490113"/>
            <a:ext cx="2606722" cy="646331"/>
          </a:xfrm>
          <a:prstGeom prst="rect">
            <a:avLst/>
          </a:prstGeom>
          <a:noFill/>
        </p:spPr>
        <p:txBody>
          <a:bodyPr wrap="square" rtlCol="0">
            <a:spAutoFit/>
          </a:bodyPr>
          <a:lstStyle/>
          <a:p>
            <a:r>
              <a:rPr lang="en-IN" dirty="0"/>
              <a:t>We now have access to this box</a:t>
            </a:r>
          </a:p>
        </p:txBody>
      </p:sp>
    </p:spTree>
    <p:extLst>
      <p:ext uri="{BB962C8B-B14F-4D97-AF65-F5344CB8AC3E}">
        <p14:creationId xmlns="" xmlns:p14="http://schemas.microsoft.com/office/powerpoint/2010/main" val="101091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itchFamily="34" charset="0"/>
              <a:buChar char="•"/>
            </a:pPr>
            <a:r>
              <a:rPr lang="en-IN" dirty="0"/>
              <a:t>Community Editions</a:t>
            </a:r>
          </a:p>
          <a:p>
            <a:pPr lvl="2">
              <a:buFont typeface="Arial" pitchFamily="34" charset="0"/>
              <a:buChar char="•"/>
            </a:pPr>
            <a:r>
              <a:rPr lang="en-IN" dirty="0"/>
              <a:t>Free version</a:t>
            </a:r>
          </a:p>
          <a:p>
            <a:pPr lvl="2">
              <a:buFont typeface="Arial" pitchFamily="34" charset="0"/>
              <a:buChar char="•"/>
            </a:pPr>
            <a:r>
              <a:rPr lang="en-IN" dirty="0"/>
              <a:t>Contains essential manual tools</a:t>
            </a:r>
          </a:p>
          <a:p>
            <a:pPr>
              <a:buFont typeface="Arial" pitchFamily="34" charset="0"/>
              <a:buChar char="•"/>
            </a:pPr>
            <a:r>
              <a:rPr lang="en-IN" dirty="0"/>
              <a:t>Professional</a:t>
            </a:r>
          </a:p>
          <a:p>
            <a:pPr lvl="2">
              <a:buFont typeface="Arial" pitchFamily="34" charset="0"/>
              <a:buChar char="•"/>
            </a:pPr>
            <a:r>
              <a:rPr lang="en-IN" dirty="0"/>
              <a:t>Costs $349 per user per year</a:t>
            </a:r>
          </a:p>
          <a:p>
            <a:pPr lvl="2">
              <a:buFont typeface="Arial" pitchFamily="34" charset="0"/>
              <a:buChar char="•"/>
            </a:pPr>
            <a:r>
              <a:rPr lang="en-IN" dirty="0"/>
              <a:t>Contains basic and advanced manual tools</a:t>
            </a:r>
          </a:p>
          <a:p>
            <a:pPr lvl="2">
              <a:buFont typeface="Arial" pitchFamily="34" charset="0"/>
              <a:buChar char="•"/>
            </a:pPr>
            <a:r>
              <a:rPr lang="en-IN" dirty="0"/>
              <a:t>Contains web application vulnerability scanners</a:t>
            </a:r>
          </a:p>
        </p:txBody>
      </p:sp>
      <p:sp>
        <p:nvSpPr>
          <p:cNvPr id="3" name="Title 2"/>
          <p:cNvSpPr>
            <a:spLocks noGrp="1"/>
          </p:cNvSpPr>
          <p:nvPr>
            <p:ph type="title"/>
          </p:nvPr>
        </p:nvSpPr>
        <p:spPr/>
        <p:txBody>
          <a:bodyPr/>
          <a:lstStyle/>
          <a:p>
            <a:r>
              <a:rPr lang="en-IN" dirty="0"/>
              <a:t>Burp Suite Editions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55600" indent="-355600">
              <a:buFont typeface="Arial" pitchFamily="34" charset="0"/>
              <a:buChar char="•"/>
            </a:pPr>
            <a:r>
              <a:rPr lang="en-IN" dirty="0">
                <a:solidFill>
                  <a:schemeClr val="tx1"/>
                </a:solidFill>
              </a:rPr>
              <a:t>OWASP  Zed Attack Proxy</a:t>
            </a:r>
          </a:p>
          <a:p>
            <a:pPr marL="355600" indent="-355600">
              <a:buFont typeface="Arial" pitchFamily="34" charset="0"/>
              <a:buChar char="•"/>
            </a:pPr>
            <a:r>
              <a:rPr lang="en-IN" dirty="0" err="1">
                <a:solidFill>
                  <a:schemeClr val="tx1"/>
                </a:solidFill>
              </a:rPr>
              <a:t>Arachni</a:t>
            </a:r>
            <a:endParaRPr lang="en-IN" dirty="0">
              <a:solidFill>
                <a:schemeClr val="tx1"/>
              </a:solidFill>
            </a:endParaRPr>
          </a:p>
          <a:p>
            <a:pPr marL="355600" indent="-355600">
              <a:buFont typeface="Arial" pitchFamily="34" charset="0"/>
              <a:buChar char="•"/>
            </a:pPr>
            <a:r>
              <a:rPr lang="en-IN" dirty="0">
                <a:solidFill>
                  <a:schemeClr val="tx1"/>
                </a:solidFill>
              </a:rPr>
              <a:t>Vega</a:t>
            </a:r>
          </a:p>
          <a:p>
            <a:pPr marL="355600" indent="-355600">
              <a:buFont typeface="Arial" pitchFamily="34" charset="0"/>
              <a:buChar char="•"/>
            </a:pPr>
            <a:r>
              <a:rPr lang="en-IN" dirty="0" err="1">
                <a:solidFill>
                  <a:schemeClr val="tx1"/>
                </a:solidFill>
              </a:rPr>
              <a:t>Websecurify</a:t>
            </a:r>
            <a:endParaRPr lang="en-IN" dirty="0">
              <a:solidFill>
                <a:schemeClr val="tx1"/>
              </a:solidFill>
            </a:endParaRPr>
          </a:p>
          <a:p>
            <a:pPr marL="355600" indent="-355600">
              <a:buFont typeface="Arial" pitchFamily="34" charset="0"/>
              <a:buChar char="•"/>
            </a:pPr>
            <a:r>
              <a:rPr lang="en-IN" dirty="0">
                <a:solidFill>
                  <a:schemeClr val="tx1"/>
                </a:solidFill>
              </a:rPr>
              <a:t>IBM Rational App </a:t>
            </a:r>
            <a:r>
              <a:rPr lang="en-IN" dirty="0" smtClean="0">
                <a:solidFill>
                  <a:schemeClr val="tx1"/>
                </a:solidFill>
              </a:rPr>
              <a:t>Scan</a:t>
            </a:r>
            <a:endParaRPr lang="en-IN" dirty="0">
              <a:solidFill>
                <a:schemeClr val="tx1"/>
              </a:solidFill>
            </a:endParaRPr>
          </a:p>
          <a:p>
            <a:pPr marL="355600" indent="-355600">
              <a:buFont typeface="Arial" pitchFamily="34" charset="0"/>
              <a:buChar char="•"/>
            </a:pPr>
            <a:endParaRPr lang="en-IN" dirty="0">
              <a:solidFill>
                <a:schemeClr val="tx1"/>
              </a:solidFill>
            </a:endParaRPr>
          </a:p>
        </p:txBody>
      </p:sp>
      <p:sp>
        <p:nvSpPr>
          <p:cNvPr id="3" name="Title 2"/>
          <p:cNvSpPr>
            <a:spLocks noGrp="1"/>
          </p:cNvSpPr>
          <p:nvPr>
            <p:ph type="title"/>
          </p:nvPr>
        </p:nvSpPr>
        <p:spPr/>
        <p:txBody>
          <a:bodyPr/>
          <a:lstStyle/>
          <a:p>
            <a:r>
              <a:rPr lang="en-IN" dirty="0"/>
              <a:t>Alternatives to Burp Suite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8496476-4D9A-FF41-A34E-214264D1E82F}"/>
              </a:ext>
            </a:extLst>
          </p:cNvPr>
          <p:cNvSpPr>
            <a:spLocks noGrp="1"/>
          </p:cNvSpPr>
          <p:nvPr>
            <p:ph idx="1"/>
          </p:nvPr>
        </p:nvSpPr>
        <p:spPr>
          <a:xfrm>
            <a:off x="457200" y="765255"/>
            <a:ext cx="8427308" cy="5387978"/>
          </a:xfrm>
        </p:spPr>
        <p:txBody>
          <a:bodyPr>
            <a:normAutofit fontScale="55000" lnSpcReduction="20000"/>
          </a:bodyPr>
          <a:lstStyle/>
          <a:p>
            <a:pPr marL="457200" indent="-457200">
              <a:buFont typeface="Arial" panose="020B0604020202020204" pitchFamily="34" charset="0"/>
              <a:buChar char="•"/>
            </a:pPr>
            <a:r>
              <a:rPr lang="en-IN" b="1" dirty="0">
                <a:solidFill>
                  <a:schemeClr val="tx1"/>
                </a:solidFill>
                <a:hlinkClick r:id="rId2"/>
              </a:rPr>
              <a:t>Target</a:t>
            </a:r>
            <a:r>
              <a:rPr lang="en-IN" dirty="0">
                <a:solidFill>
                  <a:schemeClr val="tx1"/>
                </a:solidFill>
              </a:rPr>
              <a:t> - This tool contains detailed information about your target applications, and lets you drive the process of testing for vulnerabilities.</a:t>
            </a:r>
          </a:p>
          <a:p>
            <a:pPr marL="457200" indent="-457200">
              <a:buFont typeface="Arial" panose="020B0604020202020204" pitchFamily="34" charset="0"/>
              <a:buChar char="•"/>
            </a:pPr>
            <a:r>
              <a:rPr lang="en-IN" b="1" dirty="0">
                <a:solidFill>
                  <a:schemeClr val="tx1"/>
                </a:solidFill>
                <a:hlinkClick r:id="rId3"/>
              </a:rPr>
              <a:t>Proxy</a:t>
            </a:r>
            <a:r>
              <a:rPr lang="en-IN" dirty="0">
                <a:solidFill>
                  <a:schemeClr val="tx1"/>
                </a:solidFill>
              </a:rPr>
              <a:t> - This is an intercepting web proxy that operates  between the end browser and the target web application server. It lets you intercept, inspect and modify the raw traffic passing in both directions.</a:t>
            </a:r>
          </a:p>
          <a:p>
            <a:pPr marL="457200" indent="-457200">
              <a:buFont typeface="Arial" panose="020B0604020202020204" pitchFamily="34" charset="0"/>
              <a:buChar char="•"/>
            </a:pPr>
            <a:r>
              <a:rPr lang="en-IN" b="1" dirty="0">
                <a:solidFill>
                  <a:schemeClr val="tx1"/>
                </a:solidFill>
                <a:hlinkClick r:id="rId4"/>
              </a:rPr>
              <a:t>Spider</a:t>
            </a:r>
            <a:r>
              <a:rPr lang="en-IN" dirty="0">
                <a:solidFill>
                  <a:schemeClr val="tx1"/>
                </a:solidFill>
              </a:rPr>
              <a:t> - This is an intelligent application-aware web spider that can crawl an application to locate its content and functionality.</a:t>
            </a:r>
          </a:p>
          <a:p>
            <a:pPr marL="457200" indent="-457200">
              <a:buFont typeface="Arial" panose="020B0604020202020204" pitchFamily="34" charset="0"/>
              <a:buChar char="•"/>
            </a:pPr>
            <a:r>
              <a:rPr lang="en-IN" b="1" dirty="0">
                <a:solidFill>
                  <a:schemeClr val="tx1"/>
                </a:solidFill>
                <a:hlinkClick r:id="rId5"/>
              </a:rPr>
              <a:t>Scanner</a:t>
            </a:r>
            <a:r>
              <a:rPr lang="en-IN" dirty="0">
                <a:solidFill>
                  <a:schemeClr val="tx1"/>
                </a:solidFill>
              </a:rPr>
              <a:t> - This is a web vulnerability scanner, this  automatically discover numerous types of vulnerabilities.</a:t>
            </a:r>
          </a:p>
          <a:p>
            <a:pPr marL="457200" indent="-457200">
              <a:buFont typeface="Arial" panose="020B0604020202020204" pitchFamily="34" charset="0"/>
              <a:buChar char="•"/>
            </a:pPr>
            <a:r>
              <a:rPr lang="en-IN" b="1" dirty="0">
                <a:solidFill>
                  <a:schemeClr val="tx1"/>
                </a:solidFill>
                <a:hlinkClick r:id="rId6"/>
              </a:rPr>
              <a:t>Intruder</a:t>
            </a:r>
            <a:r>
              <a:rPr lang="en-IN" dirty="0">
                <a:solidFill>
                  <a:schemeClr val="tx1"/>
                </a:solidFill>
              </a:rPr>
              <a:t> - This is a powerful tool for carrying out automated customized attacks against web applications. It is highly configurable and can be used to perform a wide range of tasks to make your testing faster and more effective.</a:t>
            </a:r>
          </a:p>
          <a:p>
            <a:pPr marL="457200" indent="-457200">
              <a:buFont typeface="Arial" panose="020B0604020202020204" pitchFamily="34" charset="0"/>
              <a:buChar char="•"/>
            </a:pPr>
            <a:r>
              <a:rPr lang="en-IN" b="1" dirty="0">
                <a:solidFill>
                  <a:schemeClr val="tx1"/>
                </a:solidFill>
                <a:hlinkClick r:id="rId7"/>
              </a:rPr>
              <a:t>Repeater</a:t>
            </a:r>
            <a:r>
              <a:rPr lang="en-IN" dirty="0">
                <a:solidFill>
                  <a:schemeClr val="tx1"/>
                </a:solidFill>
              </a:rPr>
              <a:t> - This is a simple tool for manually manipulating and reissuing individual HTTP requests, and </a:t>
            </a:r>
            <a:r>
              <a:rPr lang="en-IN" dirty="0" err="1">
                <a:solidFill>
                  <a:schemeClr val="tx1"/>
                </a:solidFill>
              </a:rPr>
              <a:t>analyzing</a:t>
            </a:r>
            <a:r>
              <a:rPr lang="en-IN" dirty="0">
                <a:solidFill>
                  <a:schemeClr val="tx1"/>
                </a:solidFill>
              </a:rPr>
              <a:t> the application's responses.</a:t>
            </a:r>
          </a:p>
          <a:p>
            <a:pPr marL="457200" indent="-457200">
              <a:buFont typeface="Arial" panose="020B0604020202020204" pitchFamily="34" charset="0"/>
              <a:buChar char="•"/>
            </a:pPr>
            <a:r>
              <a:rPr lang="en-IN" b="1" dirty="0">
                <a:solidFill>
                  <a:schemeClr val="tx1"/>
                </a:solidFill>
                <a:hlinkClick r:id="rId8"/>
              </a:rPr>
              <a:t>Sequencer</a:t>
            </a:r>
            <a:r>
              <a:rPr lang="en-IN" dirty="0">
                <a:solidFill>
                  <a:schemeClr val="tx1"/>
                </a:solidFill>
              </a:rPr>
              <a:t> - This is a tool for </a:t>
            </a:r>
            <a:r>
              <a:rPr lang="en-IN" dirty="0" err="1">
                <a:solidFill>
                  <a:schemeClr val="tx1"/>
                </a:solidFill>
              </a:rPr>
              <a:t>analyzing</a:t>
            </a:r>
            <a:r>
              <a:rPr lang="en-IN" dirty="0">
                <a:solidFill>
                  <a:schemeClr val="tx1"/>
                </a:solidFill>
              </a:rPr>
              <a:t> the quality of randomness in an application's session tokens or other important data items that are intended to be unpredictable.</a:t>
            </a:r>
          </a:p>
          <a:p>
            <a:pPr marL="457200" indent="-457200">
              <a:buFont typeface="Arial" panose="020B0604020202020204" pitchFamily="34" charset="0"/>
              <a:buChar char="•"/>
            </a:pPr>
            <a:r>
              <a:rPr lang="en-IN" b="1" dirty="0">
                <a:solidFill>
                  <a:schemeClr val="tx1"/>
                </a:solidFill>
                <a:hlinkClick r:id="rId9"/>
              </a:rPr>
              <a:t>Decoder</a:t>
            </a:r>
            <a:r>
              <a:rPr lang="en-IN" dirty="0">
                <a:solidFill>
                  <a:schemeClr val="tx1"/>
                </a:solidFill>
              </a:rPr>
              <a:t> - This is a useful tool for performing manual or intelligent decoding and encoding of application data.</a:t>
            </a:r>
          </a:p>
          <a:p>
            <a:pPr marL="457200" indent="-457200">
              <a:buFont typeface="Arial" panose="020B0604020202020204" pitchFamily="34" charset="0"/>
              <a:buChar char="•"/>
            </a:pPr>
            <a:r>
              <a:rPr lang="en-IN" b="1" dirty="0">
                <a:solidFill>
                  <a:schemeClr val="tx1"/>
                </a:solidFill>
                <a:hlinkClick r:id="rId10"/>
              </a:rPr>
              <a:t>Comparer</a:t>
            </a:r>
            <a:r>
              <a:rPr lang="en-IN" dirty="0">
                <a:solidFill>
                  <a:schemeClr val="tx1"/>
                </a:solidFill>
              </a:rPr>
              <a:t> - This is a handy utility for performing a visual "diff" between any two items of data, such as pairs of similar HTTP messages.</a:t>
            </a:r>
          </a:p>
          <a:p>
            <a:pPr marL="457200" indent="-457200">
              <a:buFont typeface="Arial" panose="020B0604020202020204" pitchFamily="34" charset="0"/>
              <a:buChar char="•"/>
            </a:pPr>
            <a:r>
              <a:rPr lang="en-IN" b="1" dirty="0">
                <a:solidFill>
                  <a:schemeClr val="tx1"/>
                </a:solidFill>
                <a:hlinkClick r:id="rId11"/>
              </a:rPr>
              <a:t>Extender</a:t>
            </a:r>
            <a:r>
              <a:rPr lang="en-IN" dirty="0">
                <a:solidFill>
                  <a:schemeClr val="tx1"/>
                </a:solidFill>
              </a:rPr>
              <a:t> - This lets you load Burp extensions, to extend Burp's functionality using  third-party code.</a:t>
            </a:r>
          </a:p>
          <a:p>
            <a:pPr marL="457200" indent="-457200">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 xmlns:a16="http://schemas.microsoft.com/office/drawing/2014/main" id="{6205E78E-2F14-2B4A-B1EE-232035375F9D}"/>
              </a:ext>
            </a:extLst>
          </p:cNvPr>
          <p:cNvSpPr>
            <a:spLocks noGrp="1"/>
          </p:cNvSpPr>
          <p:nvPr>
            <p:ph type="title"/>
          </p:nvPr>
        </p:nvSpPr>
        <p:spPr>
          <a:xfrm>
            <a:off x="457200" y="-197708"/>
            <a:ext cx="8115526" cy="913968"/>
          </a:xfrm>
        </p:spPr>
        <p:txBody>
          <a:bodyPr>
            <a:normAutofit/>
          </a:bodyPr>
          <a:lstStyle/>
          <a:p>
            <a:pPr algn="ctr"/>
            <a:r>
              <a:rPr lang="en-US" sz="3600" dirty="0"/>
              <a:t>SUMMARY OF TABS</a:t>
            </a:r>
          </a:p>
        </p:txBody>
      </p:sp>
    </p:spTree>
    <p:extLst>
      <p:ext uri="{BB962C8B-B14F-4D97-AF65-F5344CB8AC3E}">
        <p14:creationId xmlns="" xmlns:p14="http://schemas.microsoft.com/office/powerpoint/2010/main" val="1752774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60363" indent="-360363">
              <a:buFont typeface="Arial" pitchFamily="34" charset="0"/>
              <a:buChar char="•"/>
            </a:pPr>
            <a:r>
              <a:rPr lang="en-IN" dirty="0">
                <a:solidFill>
                  <a:schemeClr val="tx1"/>
                </a:solidFill>
              </a:rPr>
              <a:t>Core of Burp Suite</a:t>
            </a:r>
          </a:p>
          <a:p>
            <a:pPr marL="360363" indent="-360363">
              <a:buFont typeface="Arial" pitchFamily="34" charset="0"/>
              <a:buChar char="•"/>
            </a:pPr>
            <a:r>
              <a:rPr lang="en-IN" dirty="0">
                <a:solidFill>
                  <a:schemeClr val="tx1"/>
                </a:solidFill>
              </a:rPr>
              <a:t>Intercepts all traffic going through it</a:t>
            </a:r>
          </a:p>
          <a:p>
            <a:pPr marL="360363" indent="-360363">
              <a:buFont typeface="Arial" pitchFamily="34" charset="0"/>
              <a:buChar char="•"/>
            </a:pPr>
            <a:r>
              <a:rPr lang="en-IN" dirty="0">
                <a:solidFill>
                  <a:schemeClr val="tx1"/>
                </a:solidFill>
              </a:rPr>
              <a:t>Request and response details could be manipulated</a:t>
            </a:r>
          </a:p>
          <a:p>
            <a:pPr marL="360363" indent="-360363">
              <a:buFont typeface="Arial" pitchFamily="34" charset="0"/>
              <a:buChar char="•"/>
            </a:pPr>
            <a:r>
              <a:rPr lang="en-IN" dirty="0">
                <a:solidFill>
                  <a:schemeClr val="tx1"/>
                </a:solidFill>
              </a:rPr>
              <a:t>Interception status can be toggled On/Off</a:t>
            </a:r>
          </a:p>
          <a:p>
            <a:pPr marL="360363" indent="-360363">
              <a:buFont typeface="Arial" pitchFamily="34" charset="0"/>
              <a:buChar char="•"/>
            </a:pPr>
            <a:r>
              <a:rPr lang="en-IN" dirty="0">
                <a:solidFill>
                  <a:schemeClr val="tx1"/>
                </a:solidFill>
              </a:rPr>
              <a:t>Maintains a history of all requests and responses</a:t>
            </a:r>
          </a:p>
          <a:p>
            <a:pPr marL="360363" indent="-360363">
              <a:buFont typeface="Arial" pitchFamily="34" charset="0"/>
              <a:buChar char="•"/>
            </a:pPr>
            <a:endParaRPr lang="en-IN" dirty="0">
              <a:solidFill>
                <a:schemeClr val="tx1"/>
              </a:solidFill>
            </a:endParaRPr>
          </a:p>
          <a:p>
            <a:pPr marL="360363" indent="-360363">
              <a:buFont typeface="Arial" pitchFamily="34" charset="0"/>
              <a:buChar char="•"/>
            </a:pPr>
            <a:endParaRPr lang="en-IN" dirty="0">
              <a:solidFill>
                <a:schemeClr val="tx1"/>
              </a:solidFill>
            </a:endParaRPr>
          </a:p>
        </p:txBody>
      </p:sp>
      <p:sp>
        <p:nvSpPr>
          <p:cNvPr id="3" name="Title 2"/>
          <p:cNvSpPr>
            <a:spLocks noGrp="1"/>
          </p:cNvSpPr>
          <p:nvPr>
            <p:ph type="title"/>
          </p:nvPr>
        </p:nvSpPr>
        <p:spPr/>
        <p:txBody>
          <a:bodyPr/>
          <a:lstStyle/>
          <a:p>
            <a:r>
              <a:rPr lang="en-IN" dirty="0"/>
              <a:t>Proxy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55600" indent="-355600">
              <a:buFont typeface="Arial" pitchFamily="34" charset="0"/>
              <a:buChar char="•"/>
            </a:pPr>
            <a:r>
              <a:rPr lang="en-IN" dirty="0">
                <a:solidFill>
                  <a:schemeClr val="tx1"/>
                </a:solidFill>
                <a:hlinkClick r:id="rId2"/>
              </a:rPr>
              <a:t>http://resources.infosecinstitute.com/burp-suite-walkthrough/#gref</a:t>
            </a:r>
            <a:endParaRPr lang="en-IN" dirty="0">
              <a:solidFill>
                <a:schemeClr val="tx1"/>
              </a:solidFill>
            </a:endParaRPr>
          </a:p>
          <a:p>
            <a:pPr marL="355600" indent="-355600">
              <a:buFont typeface="Arial" pitchFamily="34" charset="0"/>
              <a:buChar char="•"/>
            </a:pPr>
            <a:r>
              <a:rPr lang="en-IN" dirty="0">
                <a:solidFill>
                  <a:schemeClr val="tx1"/>
                </a:solidFill>
                <a:hlinkClick r:id="rId3"/>
              </a:rPr>
              <a:t>https://en.wikipedia.org/wiki/Burp_suite</a:t>
            </a:r>
            <a:endParaRPr lang="en-IN" dirty="0">
              <a:solidFill>
                <a:schemeClr val="tx1"/>
              </a:solidFill>
            </a:endParaRPr>
          </a:p>
          <a:p>
            <a:pPr marL="355600" indent="-355600">
              <a:buFont typeface="Arial" pitchFamily="34" charset="0"/>
              <a:buChar char="•"/>
            </a:pPr>
            <a:r>
              <a:rPr lang="en-IN" dirty="0">
                <a:solidFill>
                  <a:schemeClr val="tx1"/>
                </a:solidFill>
                <a:hlinkClick r:id="rId4"/>
              </a:rPr>
              <a:t>https://portswigger.net/burp/help/suite_gettingstarted</a:t>
            </a:r>
            <a:endParaRPr lang="en-IN" dirty="0">
              <a:solidFill>
                <a:schemeClr val="tx1"/>
              </a:solidFill>
            </a:endParaRPr>
          </a:p>
          <a:p>
            <a:pPr marL="355600" indent="-355600">
              <a:buFont typeface="Arial" pitchFamily="34" charset="0"/>
              <a:buChar char="•"/>
            </a:pPr>
            <a:r>
              <a:rPr lang="en-IN" dirty="0">
                <a:solidFill>
                  <a:schemeClr val="tx1"/>
                </a:solidFill>
                <a:hlinkClick r:id="rId5"/>
              </a:rPr>
              <a:t>http://resources.infosecinstitute.com/pentesting-mobile-applications-burpsuite/</a:t>
            </a:r>
            <a:endParaRPr lang="en-IN" dirty="0">
              <a:solidFill>
                <a:schemeClr val="tx1"/>
              </a:solidFill>
            </a:endParaRPr>
          </a:p>
        </p:txBody>
      </p:sp>
      <p:sp>
        <p:nvSpPr>
          <p:cNvPr id="3" name="Title 2"/>
          <p:cNvSpPr>
            <a:spLocks noGrp="1"/>
          </p:cNvSpPr>
          <p:nvPr>
            <p:ph type="title"/>
          </p:nvPr>
        </p:nvSpPr>
        <p:spPr/>
        <p:txBody>
          <a:bodyPr/>
          <a:lstStyle/>
          <a:p>
            <a:r>
              <a:rPr lang="en-IN" dirty="0"/>
              <a:t>References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82B50AD9-A93E-8C4A-823C-52FE3A338C99}"/>
              </a:ext>
            </a:extLst>
          </p:cNvPr>
          <p:cNvSpPr>
            <a:spLocks noGrp="1"/>
          </p:cNvSpPr>
          <p:nvPr>
            <p:ph idx="1"/>
          </p:nvPr>
        </p:nvSpPr>
        <p:spPr/>
        <p:txBody>
          <a:bodyPr>
            <a:normAutofit/>
          </a:bodyPr>
          <a:lstStyle/>
          <a:p>
            <a:pPr algn="ctr"/>
            <a:r>
              <a:rPr lang="en-US" sz="4400" dirty="0">
                <a:solidFill>
                  <a:schemeClr val="tx1"/>
                </a:solidFill>
              </a:rPr>
              <a:t>ANY QUESTIONS?</a:t>
            </a:r>
          </a:p>
        </p:txBody>
      </p:sp>
      <p:sp>
        <p:nvSpPr>
          <p:cNvPr id="3" name="Title 2">
            <a:extLst>
              <a:ext uri="{FF2B5EF4-FFF2-40B4-BE49-F238E27FC236}">
                <a16:creationId xmlns="" xmlns:a16="http://schemas.microsoft.com/office/drawing/2014/main" id="{BB9404D4-F80A-0645-AD49-CCEC02D17B9C}"/>
              </a:ext>
            </a:extLst>
          </p:cNvPr>
          <p:cNvSpPr>
            <a:spLocks noGrp="1"/>
          </p:cNvSpPr>
          <p:nvPr>
            <p:ph type="title"/>
          </p:nvPr>
        </p:nvSpPr>
        <p:spPr/>
        <p:txBody>
          <a:bodyPr/>
          <a:lstStyle/>
          <a:p>
            <a:r>
              <a:rPr lang="en-US" dirty="0"/>
              <a:t>  </a:t>
            </a:r>
          </a:p>
        </p:txBody>
      </p:sp>
    </p:spTree>
    <p:extLst>
      <p:ext uri="{BB962C8B-B14F-4D97-AF65-F5344CB8AC3E}">
        <p14:creationId xmlns="" xmlns:p14="http://schemas.microsoft.com/office/powerpoint/2010/main" val="1577700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349342E0-550B-164D-8DDC-589CC58E42F0}"/>
              </a:ext>
            </a:extLst>
          </p:cNvPr>
          <p:cNvSpPr>
            <a:spLocks noGrp="1"/>
          </p:cNvSpPr>
          <p:nvPr>
            <p:ph idx="1"/>
          </p:nvPr>
        </p:nvSpPr>
        <p:spPr/>
        <p:txBody>
          <a:bodyPr>
            <a:normAutofit/>
          </a:bodyPr>
          <a:lstStyle/>
          <a:p>
            <a:pPr algn="ctr"/>
            <a:r>
              <a:rPr lang="en-US" sz="5400" dirty="0">
                <a:solidFill>
                  <a:schemeClr val="tx1"/>
                </a:solidFill>
              </a:rPr>
              <a:t>THANK YOU</a:t>
            </a:r>
          </a:p>
        </p:txBody>
      </p:sp>
      <p:sp>
        <p:nvSpPr>
          <p:cNvPr id="3" name="Title 2">
            <a:extLst>
              <a:ext uri="{FF2B5EF4-FFF2-40B4-BE49-F238E27FC236}">
                <a16:creationId xmlns="" xmlns:a16="http://schemas.microsoft.com/office/drawing/2014/main" id="{BE16F990-E4B2-D740-9987-738BE1878E3B}"/>
              </a:ext>
            </a:extLst>
          </p:cNvPr>
          <p:cNvSpPr>
            <a:spLocks noGrp="1"/>
          </p:cNvSpPr>
          <p:nvPr>
            <p:ph type="title"/>
          </p:nvPr>
        </p:nvSpPr>
        <p:spPr/>
        <p:txBody>
          <a:bodyPr/>
          <a:lstStyle/>
          <a:p>
            <a:r>
              <a:rPr lang="en-US" dirty="0"/>
              <a:t> </a:t>
            </a:r>
          </a:p>
        </p:txBody>
      </p:sp>
    </p:spTree>
    <p:extLst>
      <p:ext uri="{BB962C8B-B14F-4D97-AF65-F5344CB8AC3E}">
        <p14:creationId xmlns="" xmlns:p14="http://schemas.microsoft.com/office/powerpoint/2010/main" val="322920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Proxy Tab</a:t>
            </a:r>
          </a:p>
        </p:txBody>
      </p:sp>
      <p:pic>
        <p:nvPicPr>
          <p:cNvPr id="3075" name="Picture 3"/>
          <p:cNvPicPr>
            <a:picLocks noChangeAspect="1" noChangeArrowheads="1"/>
          </p:cNvPicPr>
          <p:nvPr/>
        </p:nvPicPr>
        <p:blipFill>
          <a:blip r:embed="rId2"/>
          <a:srcRect/>
          <a:stretch>
            <a:fillRect/>
          </a:stretch>
        </p:blipFill>
        <p:spPr bwMode="auto">
          <a:xfrm>
            <a:off x="556883" y="1947553"/>
            <a:ext cx="8015844" cy="3102066"/>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Proxy Setting Options</a:t>
            </a:r>
          </a:p>
        </p:txBody>
      </p:sp>
      <p:pic>
        <p:nvPicPr>
          <p:cNvPr id="4098" name="Picture 2"/>
          <p:cNvPicPr>
            <a:picLocks noGrp="1" noChangeAspect="1" noChangeArrowheads="1"/>
          </p:cNvPicPr>
          <p:nvPr>
            <p:ph idx="1"/>
          </p:nvPr>
        </p:nvPicPr>
        <p:blipFill>
          <a:blip r:embed="rId2"/>
          <a:srcRect/>
          <a:stretch>
            <a:fillRect/>
          </a:stretch>
        </p:blipFill>
        <p:spPr bwMode="auto">
          <a:xfrm>
            <a:off x="1082879" y="1733839"/>
            <a:ext cx="6863942" cy="3957638"/>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Browser Proxy Setting</a:t>
            </a:r>
          </a:p>
        </p:txBody>
      </p:sp>
      <p:pic>
        <p:nvPicPr>
          <p:cNvPr id="5122" name="Picture 2"/>
          <p:cNvPicPr>
            <a:picLocks noGrp="1" noChangeAspect="1" noChangeArrowheads="1"/>
          </p:cNvPicPr>
          <p:nvPr>
            <p:ph idx="1"/>
          </p:nvPr>
        </p:nvPicPr>
        <p:blipFill>
          <a:blip r:embed="rId2"/>
          <a:srcRect/>
          <a:stretch>
            <a:fillRect/>
          </a:stretch>
        </p:blipFill>
        <p:spPr bwMode="auto">
          <a:xfrm>
            <a:off x="877923" y="1983220"/>
            <a:ext cx="7273853" cy="3976688"/>
          </a:xfrm>
          <a:prstGeom prst="rect">
            <a:avLst/>
          </a:prstGeom>
          <a:noFill/>
          <a:ln w="9525">
            <a:noFill/>
            <a:miter lim="800000"/>
            <a:headEnd/>
            <a:tailEnd/>
          </a:ln>
        </p:spPr>
      </p:pic>
    </p:spTree>
    <p:extLst>
      <p:ext uri="{BB962C8B-B14F-4D97-AF65-F5344CB8AC3E}">
        <p14:creationId xmlns="" xmlns:p14="http://schemas.microsoft.com/office/powerpoint/2010/main" val="3724732383"/>
      </p:ext>
    </p:extLst>
  </p:cSld>
  <p:clrMapOvr>
    <a:masterClrMapping/>
  </p:clrMapOvr>
</p:sld>
</file>

<file path=ppt/theme/theme1.xml><?xml version="1.0" encoding="utf-8"?>
<a:theme xmlns:a="http://schemas.openxmlformats.org/drawingml/2006/main" name="CSE NoTab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CSE NoTab Template.potx</Template>
  <TotalTime>1206</TotalTime>
  <Words>571</Words>
  <Application>Microsoft Office PowerPoint</Application>
  <PresentationFormat>On-screen Show (4:3)</PresentationFormat>
  <Paragraphs>153</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CSE NoTab Template</vt:lpstr>
      <vt:lpstr>Burp Suite</vt:lpstr>
      <vt:lpstr>Introduction</vt:lpstr>
      <vt:lpstr> Burp Suite</vt:lpstr>
      <vt:lpstr>How it works</vt:lpstr>
      <vt:lpstr>Tools of Burp Suite</vt:lpstr>
      <vt:lpstr>Proxy</vt:lpstr>
      <vt:lpstr>Proxy Tab</vt:lpstr>
      <vt:lpstr>Proxy Setting Options</vt:lpstr>
      <vt:lpstr>Browser Proxy Setting</vt:lpstr>
      <vt:lpstr>Target</vt:lpstr>
      <vt:lpstr>Spider</vt:lpstr>
      <vt:lpstr>Spider</vt:lpstr>
      <vt:lpstr>Spider</vt:lpstr>
      <vt:lpstr>Intruder</vt:lpstr>
      <vt:lpstr>Intruder</vt:lpstr>
      <vt:lpstr>Intruder</vt:lpstr>
      <vt:lpstr>Scanner</vt:lpstr>
      <vt:lpstr>Scanner</vt:lpstr>
      <vt:lpstr>Repeater</vt:lpstr>
      <vt:lpstr>Repeater</vt:lpstr>
      <vt:lpstr>Sequencer</vt:lpstr>
      <vt:lpstr>Sequencer</vt:lpstr>
      <vt:lpstr>Comparer</vt:lpstr>
      <vt:lpstr>Comparer</vt:lpstr>
      <vt:lpstr>Extender</vt:lpstr>
      <vt:lpstr>Extender</vt:lpstr>
      <vt:lpstr>Use Case 1 SQL Injection using Burp Suite</vt:lpstr>
      <vt:lpstr>Entering a value in the field</vt:lpstr>
      <vt:lpstr>Saving the intercepted headers to a file</vt:lpstr>
      <vt:lpstr>Saving the Header file</vt:lpstr>
      <vt:lpstr>Using the extracted header in SQLMap</vt:lpstr>
      <vt:lpstr>Attack is Successful</vt:lpstr>
      <vt:lpstr>Use Case 2 Brute Force Attack using Burp Suite</vt:lpstr>
      <vt:lpstr>Field to be Brute Forced</vt:lpstr>
      <vt:lpstr>Intercepting the request</vt:lpstr>
      <vt:lpstr>Sending the Request to Intruder</vt:lpstr>
      <vt:lpstr>Intruder - Positions</vt:lpstr>
      <vt:lpstr>Intruder - Payload</vt:lpstr>
      <vt:lpstr>Attack is Successful!</vt:lpstr>
      <vt:lpstr>Use Case 3 Cross Site Scripting (XSS)</vt:lpstr>
      <vt:lpstr>Target</vt:lpstr>
      <vt:lpstr>Target</vt:lpstr>
      <vt:lpstr>Burp Suite HTTP History</vt:lpstr>
      <vt:lpstr>Sending Request to Repeater</vt:lpstr>
      <vt:lpstr>Repeater request and response</vt:lpstr>
      <vt:lpstr>Repeater – updating injected script</vt:lpstr>
      <vt:lpstr>Repeater - encoding inserted script</vt:lpstr>
      <vt:lpstr>Script was inserted successfully</vt:lpstr>
      <vt:lpstr>Use Case 4 File Upload Vulnerability</vt:lpstr>
      <vt:lpstr>Target Field</vt:lpstr>
      <vt:lpstr>Uploading an Image file</vt:lpstr>
      <vt:lpstr>Uploaded image’s location</vt:lpstr>
      <vt:lpstr>Creating a backdoor payload</vt:lpstr>
      <vt:lpstr>Uploading  payload file</vt:lpstr>
      <vt:lpstr>Changing the Content Type</vt:lpstr>
      <vt:lpstr>File Uploaded Successfully</vt:lpstr>
      <vt:lpstr>Burp Suite Editions</vt:lpstr>
      <vt:lpstr>Alternatives to Burp Suite</vt:lpstr>
      <vt:lpstr>SUMMARY OF TABS</vt:lpstr>
      <vt:lpstr>References</vt:lpstr>
      <vt:lpstr>  </vt:lpstr>
      <vt:lpstr>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Figlewski</dc:creator>
  <cp:lastModifiedBy>Shika</cp:lastModifiedBy>
  <cp:revision>76</cp:revision>
  <dcterms:created xsi:type="dcterms:W3CDTF">2013-12-30T22:58:50Z</dcterms:created>
  <dcterms:modified xsi:type="dcterms:W3CDTF">2018-04-30T20:37:18Z</dcterms:modified>
</cp:coreProperties>
</file>